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58" r:id="rId5"/>
    <p:sldId id="259" r:id="rId6"/>
    <p:sldId id="264" r:id="rId7"/>
    <p:sldId id="261" r:id="rId8"/>
    <p:sldId id="268" r:id="rId9"/>
    <p:sldId id="260" r:id="rId10"/>
    <p:sldId id="262" r:id="rId11"/>
    <p:sldId id="263" r:id="rId12"/>
    <p:sldId id="265" r:id="rId13"/>
    <p:sldId id="266" r:id="rId14"/>
    <p:sldId id="267" r:id="rId15"/>
    <p:sldId id="269" r:id="rId16"/>
    <p:sldId id="270" r:id="rId17"/>
    <p:sldId id="272" r:id="rId18"/>
    <p:sldId id="274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5913-2163-4579-B80B-A25D5A114396}" type="datetimeFigureOut">
              <a:rPr lang="en-US" smtClean="0"/>
              <a:pPr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A014A-62BB-4C8E-8253-CB2D32041E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5913-2163-4579-B80B-A25D5A114396}" type="datetimeFigureOut">
              <a:rPr lang="en-US" smtClean="0"/>
              <a:pPr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A014A-62BB-4C8E-8253-CB2D32041E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5913-2163-4579-B80B-A25D5A114396}" type="datetimeFigureOut">
              <a:rPr lang="en-US" smtClean="0"/>
              <a:pPr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A014A-62BB-4C8E-8253-CB2D32041E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5913-2163-4579-B80B-A25D5A114396}" type="datetimeFigureOut">
              <a:rPr lang="en-US" smtClean="0"/>
              <a:pPr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A014A-62BB-4C8E-8253-CB2D32041E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5913-2163-4579-B80B-A25D5A114396}" type="datetimeFigureOut">
              <a:rPr lang="en-US" smtClean="0"/>
              <a:pPr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A014A-62BB-4C8E-8253-CB2D32041E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5913-2163-4579-B80B-A25D5A114396}" type="datetimeFigureOut">
              <a:rPr lang="en-US" smtClean="0"/>
              <a:pPr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A014A-62BB-4C8E-8253-CB2D32041E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5913-2163-4579-B80B-A25D5A114396}" type="datetimeFigureOut">
              <a:rPr lang="en-US" smtClean="0"/>
              <a:pPr/>
              <a:t>9/10/2021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A014A-62BB-4C8E-8253-CB2D32041E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5913-2163-4579-B80B-A25D5A114396}" type="datetimeFigureOut">
              <a:rPr lang="en-US" smtClean="0"/>
              <a:pPr/>
              <a:t>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A014A-62BB-4C8E-8253-CB2D32041E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5913-2163-4579-B80B-A25D5A114396}" type="datetimeFigureOut">
              <a:rPr lang="en-US" smtClean="0"/>
              <a:pPr/>
              <a:t>9/10/2021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A014A-62BB-4C8E-8253-CB2D32041E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5913-2163-4579-B80B-A25D5A114396}" type="datetimeFigureOut">
              <a:rPr lang="en-US" smtClean="0"/>
              <a:pPr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A014A-62BB-4C8E-8253-CB2D32041E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5913-2163-4579-B80B-A25D5A114396}" type="datetimeFigureOut">
              <a:rPr lang="en-US" smtClean="0"/>
              <a:pPr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A014A-62BB-4C8E-8253-CB2D32041E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E5913-2163-4579-B80B-A25D5A114396}" type="datetimeFigureOut">
              <a:rPr lang="en-US" smtClean="0"/>
              <a:pPr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A014A-62BB-4C8E-8253-CB2D32041E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sach-giao-khoa-tieng-anh-lop-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2400" y="0"/>
            <a:ext cx="5410200" cy="6858000"/>
          </a:xfrm>
          <a:prstGeom prst="rect">
            <a:avLst/>
          </a:prstGeom>
          <a:noFill/>
        </p:spPr>
      </p:pic>
      <p:pic>
        <p:nvPicPr>
          <p:cNvPr id="2" name="Picture 2" descr="D:\hoa văn 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0"/>
            <a:ext cx="3810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867400" y="2133600"/>
            <a:ext cx="2895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WELCOME</a:t>
            </a:r>
          </a:p>
          <a:p>
            <a:r>
              <a:rPr lang="en-US" dirty="0" smtClean="0"/>
              <a:t>                   </a:t>
            </a:r>
            <a:r>
              <a:rPr lang="en-US" sz="4400" b="1" dirty="0" smtClean="0">
                <a:solidFill>
                  <a:srgbClr val="FF0000"/>
                </a:solidFill>
              </a:rPr>
              <a:t>TO</a:t>
            </a:r>
            <a:r>
              <a:rPr lang="en-US" dirty="0" smtClean="0"/>
              <a:t> </a:t>
            </a:r>
          </a:p>
          <a:p>
            <a:r>
              <a:rPr lang="en-US" sz="4800" b="1" dirty="0" smtClean="0">
                <a:solidFill>
                  <a:srgbClr val="00B050"/>
                </a:solidFill>
              </a:rPr>
              <a:t>ENGLISH 7</a:t>
            </a:r>
            <a:endParaRPr lang="en-US" sz="48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Picture 3" descr="D:\cảnh sân trường 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429000"/>
            <a:ext cx="4572000" cy="3429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304800"/>
            <a:ext cx="6096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</a:rPr>
              <a:t>A/ FRIENDS</a:t>
            </a:r>
            <a:r>
              <a:rPr lang="en-US" dirty="0" smtClean="0"/>
              <a:t>:</a:t>
            </a:r>
          </a:p>
          <a:p>
            <a:r>
              <a:rPr lang="en-US" sz="2400" b="1" dirty="0" smtClean="0"/>
              <a:t> A. 1/ Listen. Then practice with a partner</a:t>
            </a:r>
            <a:r>
              <a:rPr lang="en-US" sz="2000" b="1" dirty="0" smtClean="0"/>
              <a:t>:</a:t>
            </a:r>
          </a:p>
          <a:p>
            <a:r>
              <a:rPr lang="en-US" sz="2000" dirty="0" smtClean="0"/>
              <a:t>     </a:t>
            </a:r>
            <a:r>
              <a:rPr lang="en-US" sz="2000" b="1" dirty="0" smtClean="0"/>
              <a:t>a/ </a:t>
            </a:r>
            <a:r>
              <a:rPr lang="en-US" sz="2000" b="1" dirty="0" err="1" smtClean="0"/>
              <a:t>Ba</a:t>
            </a:r>
            <a:r>
              <a:rPr lang="en-US" sz="2000" b="1" dirty="0" smtClean="0"/>
              <a:t>: </a:t>
            </a:r>
            <a:r>
              <a:rPr lang="en-US" sz="2000" dirty="0" smtClean="0"/>
              <a:t>Hello, </a:t>
            </a:r>
            <a:r>
              <a:rPr lang="en-US" sz="2000" dirty="0" err="1" smtClean="0"/>
              <a:t>Nga</a:t>
            </a:r>
            <a:r>
              <a:rPr lang="en-US" sz="2000" dirty="0" smtClean="0"/>
              <a:t>.</a:t>
            </a:r>
          </a:p>
          <a:p>
            <a:r>
              <a:rPr lang="en-US" sz="2000" b="1" dirty="0" smtClean="0"/>
              <a:t>          </a:t>
            </a:r>
            <a:r>
              <a:rPr lang="en-US" sz="2000" b="1" dirty="0" err="1" smtClean="0"/>
              <a:t>Nga</a:t>
            </a:r>
            <a:r>
              <a:rPr lang="en-US" sz="2000" b="1" dirty="0" smtClean="0"/>
              <a:t>: </a:t>
            </a:r>
            <a:r>
              <a:rPr lang="en-US" sz="2000" dirty="0" smtClean="0"/>
              <a:t>Hi, </a:t>
            </a:r>
            <a:r>
              <a:rPr lang="en-US" sz="2000" dirty="0" err="1" smtClean="0"/>
              <a:t>Ba</a:t>
            </a:r>
            <a:r>
              <a:rPr lang="en-US" sz="2000" dirty="0" smtClean="0"/>
              <a:t>. Nice to see you again.</a:t>
            </a:r>
          </a:p>
          <a:p>
            <a:r>
              <a:rPr lang="en-US" sz="2000" b="1" dirty="0" smtClean="0"/>
              <a:t>          </a:t>
            </a:r>
            <a:r>
              <a:rPr lang="en-US" sz="2000" b="1" dirty="0" err="1" smtClean="0"/>
              <a:t>Ba</a:t>
            </a:r>
            <a:r>
              <a:rPr lang="en-US" sz="2000" b="1" dirty="0" smtClean="0"/>
              <a:t>: </a:t>
            </a:r>
            <a:r>
              <a:rPr lang="en-US" sz="2000" dirty="0" smtClean="0"/>
              <a:t>Nice to see you, too.</a:t>
            </a:r>
          </a:p>
          <a:p>
            <a:r>
              <a:rPr lang="en-US" sz="2000" b="1" dirty="0" smtClean="0"/>
              <a:t>          </a:t>
            </a:r>
            <a:r>
              <a:rPr lang="en-US" sz="2000" b="1" dirty="0" err="1" smtClean="0"/>
              <a:t>Nga</a:t>
            </a:r>
            <a:r>
              <a:rPr lang="en-US" sz="2000" b="1" dirty="0" smtClean="0"/>
              <a:t>: </a:t>
            </a:r>
            <a:r>
              <a:rPr lang="en-US" sz="2000" dirty="0" smtClean="0"/>
              <a:t>This is our new classmate. Her name’s </a:t>
            </a:r>
            <a:r>
              <a:rPr lang="en-US" sz="2000" dirty="0" err="1" smtClean="0"/>
              <a:t>Hoa</a:t>
            </a:r>
            <a:r>
              <a:rPr lang="en-US" sz="2000" dirty="0" smtClean="0"/>
              <a:t>.</a:t>
            </a:r>
          </a:p>
          <a:p>
            <a:r>
              <a:rPr lang="en-US" sz="2000" b="1" dirty="0" smtClean="0"/>
              <a:t>          </a:t>
            </a:r>
            <a:r>
              <a:rPr lang="en-US" sz="2000" b="1" dirty="0" err="1" smtClean="0"/>
              <a:t>Ba</a:t>
            </a:r>
            <a:r>
              <a:rPr lang="en-US" sz="2000" b="1" dirty="0" smtClean="0"/>
              <a:t>: </a:t>
            </a:r>
            <a:r>
              <a:rPr lang="en-US" sz="2000" dirty="0" smtClean="0"/>
              <a:t>Nice to meet you, </a:t>
            </a:r>
            <a:r>
              <a:rPr lang="en-US" sz="2000" dirty="0" err="1" smtClean="0"/>
              <a:t>Hoa</a:t>
            </a:r>
            <a:r>
              <a:rPr lang="en-US" sz="2000" dirty="0" smtClean="0"/>
              <a:t>.</a:t>
            </a:r>
          </a:p>
          <a:p>
            <a:r>
              <a:rPr lang="en-US" sz="2000" b="1" dirty="0" smtClean="0"/>
              <a:t>          </a:t>
            </a:r>
            <a:r>
              <a:rPr lang="en-US" sz="2000" b="1" dirty="0" err="1" smtClean="0"/>
              <a:t>Hoa</a:t>
            </a:r>
            <a:r>
              <a:rPr lang="en-US" sz="2000" b="1" dirty="0" smtClean="0"/>
              <a:t>: </a:t>
            </a:r>
            <a:r>
              <a:rPr lang="en-US" sz="2000" dirty="0" smtClean="0"/>
              <a:t>Nice to meet you, too.</a:t>
            </a:r>
          </a:p>
          <a:p>
            <a:r>
              <a:rPr lang="en-US" sz="2000" b="1" dirty="0" smtClean="0"/>
              <a:t>          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648200" y="3581400"/>
            <a:ext cx="44958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>
                <a:solidFill>
                  <a:srgbClr val="FF0000"/>
                </a:solidFill>
              </a:rPr>
              <a:t>NEW WORDS</a:t>
            </a:r>
            <a:r>
              <a:rPr lang="en-US" sz="2000" dirty="0" smtClean="0"/>
              <a:t>:</a:t>
            </a:r>
          </a:p>
          <a:p>
            <a:pPr>
              <a:buFontTx/>
              <a:buChar char="-"/>
            </a:pPr>
            <a:r>
              <a:rPr lang="en-US" sz="2000" b="1" dirty="0" smtClean="0"/>
              <a:t>Nice to see you.</a:t>
            </a:r>
          </a:p>
          <a:p>
            <a:pPr>
              <a:buFontTx/>
              <a:buChar char="-"/>
            </a:pPr>
            <a:r>
              <a:rPr lang="en-US" sz="2000" b="1" dirty="0" smtClean="0"/>
              <a:t>= Nice to meet you: </a:t>
            </a:r>
            <a:r>
              <a:rPr lang="en-US" sz="2000" dirty="0" err="1" smtClean="0"/>
              <a:t>rất</a:t>
            </a:r>
            <a:r>
              <a:rPr lang="en-US" sz="2000" dirty="0" smtClean="0"/>
              <a:t> </a:t>
            </a:r>
            <a:r>
              <a:rPr lang="en-US" sz="2000" dirty="0" err="1" smtClean="0"/>
              <a:t>vui</a:t>
            </a:r>
            <a:r>
              <a:rPr lang="en-US" sz="2000" dirty="0" smtClean="0"/>
              <a:t> </a:t>
            </a:r>
            <a:r>
              <a:rPr lang="en-US" sz="2000" dirty="0" err="1" smtClean="0"/>
              <a:t>được</a:t>
            </a:r>
            <a:r>
              <a:rPr lang="en-US" sz="2000" dirty="0" smtClean="0"/>
              <a:t> </a:t>
            </a:r>
            <a:r>
              <a:rPr lang="en-US" sz="2000" dirty="0" err="1" smtClean="0"/>
              <a:t>gặp</a:t>
            </a:r>
            <a:r>
              <a:rPr lang="en-US" sz="2000" dirty="0" smtClean="0"/>
              <a:t>  </a:t>
            </a:r>
            <a:r>
              <a:rPr lang="en-US" sz="2000" dirty="0" err="1" smtClean="0"/>
              <a:t>bạn</a:t>
            </a:r>
            <a:endParaRPr lang="en-US" sz="2000" dirty="0" smtClean="0"/>
          </a:p>
          <a:p>
            <a:pPr>
              <a:buFontTx/>
              <a:buChar char="-"/>
            </a:pPr>
            <a:r>
              <a:rPr lang="en-US" sz="2000" dirty="0" smtClean="0"/>
              <a:t> </a:t>
            </a:r>
            <a:r>
              <a:rPr lang="en-US" sz="2000" b="1" dirty="0" smtClean="0"/>
              <a:t>Class</a:t>
            </a:r>
            <a:r>
              <a:rPr lang="en-US" sz="2000" b="1" dirty="0" smtClean="0">
                <a:solidFill>
                  <a:srgbClr val="0070C0"/>
                </a:solidFill>
              </a:rPr>
              <a:t>mate</a:t>
            </a:r>
            <a:r>
              <a:rPr lang="en-US" sz="2000" b="1" dirty="0" smtClean="0"/>
              <a:t> (N): </a:t>
            </a:r>
            <a:r>
              <a:rPr lang="en-US" sz="2000" dirty="0" err="1" smtClean="0"/>
              <a:t>bạn</a:t>
            </a:r>
            <a:r>
              <a:rPr lang="en-US" sz="2000" dirty="0" smtClean="0"/>
              <a:t> </a:t>
            </a:r>
            <a:r>
              <a:rPr lang="en-US" sz="2000" dirty="0" err="1" smtClean="0"/>
              <a:t>cùng</a:t>
            </a:r>
            <a:r>
              <a:rPr lang="en-US" sz="2000" dirty="0" smtClean="0"/>
              <a:t> </a:t>
            </a:r>
            <a:r>
              <a:rPr lang="en-US" sz="2000" dirty="0" err="1" smtClean="0"/>
              <a:t>lớp</a:t>
            </a:r>
            <a:endParaRPr lang="en-US" sz="2000" dirty="0" smtClean="0"/>
          </a:p>
          <a:p>
            <a:pPr>
              <a:buFontTx/>
              <a:buChar char="-"/>
            </a:pPr>
            <a:r>
              <a:rPr lang="en-US" sz="2000" b="1" dirty="0" smtClean="0"/>
              <a:t> Room</a:t>
            </a:r>
            <a:r>
              <a:rPr lang="en-US" sz="2000" b="1" dirty="0" smtClean="0">
                <a:solidFill>
                  <a:srgbClr val="0070C0"/>
                </a:solidFill>
              </a:rPr>
              <a:t>mate</a:t>
            </a:r>
            <a:r>
              <a:rPr lang="en-US" sz="2000" b="1" dirty="0" smtClean="0"/>
              <a:t> (N): </a:t>
            </a:r>
            <a:r>
              <a:rPr lang="en-US" sz="2000" dirty="0" err="1" smtClean="0"/>
              <a:t>bạn</a:t>
            </a:r>
            <a:r>
              <a:rPr lang="en-US" sz="2000" dirty="0" smtClean="0"/>
              <a:t> </a:t>
            </a:r>
            <a:r>
              <a:rPr lang="en-US" sz="2000" dirty="0" err="1" smtClean="0"/>
              <a:t>cùng</a:t>
            </a:r>
            <a:r>
              <a:rPr lang="en-US" sz="2000" dirty="0" smtClean="0"/>
              <a:t> </a:t>
            </a:r>
            <a:r>
              <a:rPr lang="en-US" sz="2000" dirty="0" err="1" smtClean="0"/>
              <a:t>phòng</a:t>
            </a:r>
            <a:endParaRPr lang="en-US" sz="2000" dirty="0" smtClean="0"/>
          </a:p>
          <a:p>
            <a:pPr>
              <a:buFontTx/>
              <a:buChar char="-"/>
            </a:pPr>
            <a:r>
              <a:rPr lang="en-US" sz="2000" b="1" dirty="0" smtClean="0"/>
              <a:t>Team</a:t>
            </a:r>
            <a:r>
              <a:rPr lang="en-US" sz="2000" b="1" dirty="0" smtClean="0">
                <a:solidFill>
                  <a:srgbClr val="0070C0"/>
                </a:solidFill>
              </a:rPr>
              <a:t>mate</a:t>
            </a:r>
            <a:r>
              <a:rPr lang="en-US" sz="2000" b="1" dirty="0" smtClean="0"/>
              <a:t> (N): </a:t>
            </a:r>
            <a:r>
              <a:rPr lang="en-US" sz="2000" dirty="0" err="1" smtClean="0"/>
              <a:t>bạn</a:t>
            </a:r>
            <a:r>
              <a:rPr lang="en-US" sz="2000" dirty="0" smtClean="0"/>
              <a:t> </a:t>
            </a:r>
            <a:r>
              <a:rPr lang="en-US" sz="2000" dirty="0" err="1" smtClean="0"/>
              <a:t>đồng</a:t>
            </a:r>
            <a:r>
              <a:rPr lang="en-US" sz="2000" dirty="0" smtClean="0"/>
              <a:t> </a:t>
            </a:r>
            <a:r>
              <a:rPr lang="en-US" sz="2000" dirty="0" err="1" smtClean="0"/>
              <a:t>đội</a:t>
            </a:r>
            <a:endParaRPr lang="en-US" sz="2000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D:\sân trường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3505200"/>
            <a:ext cx="5334000" cy="20574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81000" y="304800"/>
            <a:ext cx="51054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b/ </a:t>
            </a:r>
            <a:r>
              <a:rPr lang="en-US" sz="2000" b="1" dirty="0" err="1" smtClean="0"/>
              <a:t>Hoa</a:t>
            </a:r>
            <a:r>
              <a:rPr lang="en-US" dirty="0" smtClean="0"/>
              <a:t>: Good morning. My name’s </a:t>
            </a:r>
            <a:r>
              <a:rPr lang="en-US" dirty="0" err="1" smtClean="0"/>
              <a:t>Hoa</a:t>
            </a:r>
            <a:r>
              <a:rPr lang="en-US" dirty="0" smtClean="0"/>
              <a:t>.</a:t>
            </a:r>
          </a:p>
          <a:p>
            <a:r>
              <a:rPr lang="en-US" dirty="0" smtClean="0"/>
              <a:t>      </a:t>
            </a:r>
            <a:r>
              <a:rPr lang="en-US" sz="2000" b="1" dirty="0" smtClean="0"/>
              <a:t>Nam</a:t>
            </a:r>
            <a:r>
              <a:rPr lang="en-US" dirty="0" smtClean="0"/>
              <a:t>: Nice to meet you, </a:t>
            </a:r>
            <a:r>
              <a:rPr lang="en-US" dirty="0" err="1" smtClean="0"/>
              <a:t>Hoa</a:t>
            </a:r>
            <a:r>
              <a:rPr lang="en-US" dirty="0" smtClean="0"/>
              <a:t>. My name’s Nam.</a:t>
            </a:r>
          </a:p>
          <a:p>
            <a:r>
              <a:rPr lang="en-US" dirty="0" smtClean="0"/>
              <a:t>                 Are you a new student?</a:t>
            </a:r>
          </a:p>
          <a:p>
            <a:r>
              <a:rPr lang="en-US" dirty="0" smtClean="0"/>
              <a:t>       </a:t>
            </a:r>
            <a:r>
              <a:rPr lang="en-US" sz="2000" b="1" dirty="0" err="1" smtClean="0"/>
              <a:t>Hoa</a:t>
            </a:r>
            <a:r>
              <a:rPr lang="en-US" dirty="0" smtClean="0"/>
              <a:t>: Yes, I’m in class 7A.</a:t>
            </a:r>
          </a:p>
          <a:p>
            <a:r>
              <a:rPr lang="en-US" dirty="0" smtClean="0"/>
              <a:t>       </a:t>
            </a:r>
            <a:r>
              <a:rPr lang="en-US" sz="2000" b="1" dirty="0" smtClean="0"/>
              <a:t>Nam</a:t>
            </a:r>
            <a:r>
              <a:rPr lang="en-US" dirty="0" smtClean="0"/>
              <a:t>: Oh, so am I. </a:t>
            </a:r>
          </a:p>
          <a:p>
            <a:pPr algn="ctr"/>
            <a:r>
              <a:rPr lang="en-US" sz="2000" b="1" u="sng" dirty="0" smtClean="0">
                <a:solidFill>
                  <a:srgbClr val="FF0000"/>
                </a:solidFill>
              </a:rPr>
              <a:t>NEW WORDS</a:t>
            </a:r>
            <a:r>
              <a:rPr lang="en-US" sz="2000" b="1" dirty="0" smtClean="0">
                <a:solidFill>
                  <a:srgbClr val="FF0000"/>
                </a:solidFill>
              </a:rPr>
              <a:t>:</a:t>
            </a:r>
          </a:p>
          <a:p>
            <a:pPr algn="ctr">
              <a:buFontTx/>
              <a:buChar char="-"/>
            </a:pPr>
            <a:r>
              <a:rPr lang="en-US" sz="2000" b="1" dirty="0" smtClean="0"/>
              <a:t>Friend (N)</a:t>
            </a:r>
            <a:r>
              <a:rPr lang="en-US" dirty="0" smtClean="0"/>
              <a:t>: </a:t>
            </a:r>
            <a:r>
              <a:rPr lang="en-US" dirty="0" err="1" smtClean="0"/>
              <a:t>bạn</a:t>
            </a:r>
            <a:r>
              <a:rPr lang="en-US" dirty="0" smtClean="0"/>
              <a:t>, 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bè</a:t>
            </a:r>
            <a:endParaRPr lang="en-US" dirty="0" smtClean="0"/>
          </a:p>
          <a:p>
            <a:pPr algn="ctr">
              <a:buFontTx/>
              <a:buChar char="-"/>
            </a:pPr>
            <a:r>
              <a:rPr lang="en-US" dirty="0" smtClean="0"/>
              <a:t> </a:t>
            </a:r>
            <a:r>
              <a:rPr lang="en-US" sz="2000" b="1" dirty="0" smtClean="0"/>
              <a:t>Friend</a:t>
            </a:r>
            <a:r>
              <a:rPr lang="en-US" sz="2000" b="1" dirty="0" smtClean="0">
                <a:solidFill>
                  <a:srgbClr val="0070C0"/>
                </a:solidFill>
              </a:rPr>
              <a:t>ly</a:t>
            </a:r>
            <a:r>
              <a:rPr lang="en-US" sz="2000" b="1" dirty="0" smtClean="0"/>
              <a:t> (</a:t>
            </a:r>
            <a:r>
              <a:rPr lang="en-US" sz="2000" b="1" dirty="0" err="1" smtClean="0"/>
              <a:t>Adj</a:t>
            </a:r>
            <a:r>
              <a:rPr lang="en-US" sz="2000" b="1" dirty="0" smtClean="0"/>
              <a:t>): </a:t>
            </a:r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thiện</a:t>
            </a:r>
            <a:endParaRPr lang="en-US" dirty="0" smtClean="0"/>
          </a:p>
          <a:p>
            <a:pPr algn="ctr">
              <a:buFontTx/>
              <a:buChar char="-"/>
            </a:pPr>
            <a:r>
              <a:rPr lang="en-US" dirty="0" smtClean="0"/>
              <a:t> </a:t>
            </a:r>
            <a:r>
              <a:rPr lang="en-US" sz="2000" b="1" dirty="0" smtClean="0"/>
              <a:t>Friend</a:t>
            </a:r>
            <a:r>
              <a:rPr lang="en-US" sz="2000" b="1" dirty="0" smtClean="0">
                <a:solidFill>
                  <a:srgbClr val="0070C0"/>
                </a:solidFill>
              </a:rPr>
              <a:t>ship</a:t>
            </a:r>
            <a:r>
              <a:rPr lang="en-US" sz="2000" b="1" dirty="0" smtClean="0"/>
              <a:t> (N)</a:t>
            </a:r>
            <a:r>
              <a:rPr lang="en-US" dirty="0" smtClean="0"/>
              <a:t>: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r>
              <a:rPr lang="en-US" dirty="0" smtClean="0"/>
              <a:t>, </a:t>
            </a:r>
            <a:r>
              <a:rPr lang="en-US" dirty="0" err="1" smtClean="0"/>
              <a:t>tình</a:t>
            </a:r>
            <a:r>
              <a:rPr lang="en-US" dirty="0" smtClean="0"/>
              <a:t> </a:t>
            </a:r>
            <a:r>
              <a:rPr lang="en-US" dirty="0" err="1" smtClean="0"/>
              <a:t>hữu</a:t>
            </a:r>
            <a:r>
              <a:rPr lang="en-US" dirty="0" smtClean="0"/>
              <a:t> </a:t>
            </a:r>
            <a:r>
              <a:rPr lang="en-US" dirty="0" err="1" smtClean="0"/>
              <a:t>nghị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81000" y="5534561"/>
            <a:ext cx="7162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Now answer:</a:t>
            </a:r>
          </a:p>
          <a:p>
            <a:r>
              <a:rPr lang="en-US" sz="2000" b="1" dirty="0" smtClean="0"/>
              <a:t>a/ What is the new girl’s name? </a:t>
            </a:r>
            <a:r>
              <a:rPr lang="en-US" dirty="0" smtClean="0">
                <a:sym typeface="Wingdings" pitchFamily="2" charset="2"/>
              </a:rPr>
              <a:t> Her name is </a:t>
            </a:r>
            <a:r>
              <a:rPr lang="en-US" dirty="0" err="1" smtClean="0">
                <a:sym typeface="Wingdings" pitchFamily="2" charset="2"/>
              </a:rPr>
              <a:t>Hoa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sz="2000" b="1" dirty="0" smtClean="0">
                <a:sym typeface="Wingdings" pitchFamily="2" charset="2"/>
              </a:rPr>
              <a:t>b/ What class is she in? </a:t>
            </a:r>
            <a:r>
              <a:rPr lang="en-US" dirty="0" smtClean="0">
                <a:sym typeface="Wingdings" pitchFamily="2" charset="2"/>
              </a:rPr>
              <a:t> She is in class 7A.</a:t>
            </a:r>
          </a:p>
          <a:p>
            <a:r>
              <a:rPr lang="en-US" sz="2000" b="1" dirty="0" smtClean="0">
                <a:sym typeface="Wingdings" pitchFamily="2" charset="2"/>
              </a:rPr>
              <a:t>c/ Who is also in class 7A? </a:t>
            </a:r>
            <a:r>
              <a:rPr lang="en-US" dirty="0" smtClean="0">
                <a:sym typeface="Wingdings" pitchFamily="2" charset="2"/>
              </a:rPr>
              <a:t> Nam is also in class 7A.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3048000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  -  </a:t>
            </a:r>
            <a:r>
              <a:rPr lang="en-US" b="1" dirty="0" smtClean="0"/>
              <a:t>So am I / I am, too/ Me, too</a:t>
            </a:r>
            <a:r>
              <a:rPr lang="en-US" dirty="0" smtClean="0"/>
              <a:t>: </a:t>
            </a:r>
            <a:r>
              <a:rPr lang="en-US" dirty="0" err="1" smtClean="0"/>
              <a:t>tôi</a:t>
            </a:r>
            <a:r>
              <a:rPr lang="en-US" dirty="0" smtClean="0"/>
              <a:t> </a:t>
            </a:r>
            <a:r>
              <a:rPr lang="en-US" dirty="0" err="1" smtClean="0"/>
              <a:t>cũng</a:t>
            </a:r>
            <a:r>
              <a:rPr lang="en-US" dirty="0" smtClean="0"/>
              <a:t> </a:t>
            </a:r>
            <a:r>
              <a:rPr lang="en-US" dirty="0" err="1" smtClean="0"/>
              <a:t>vậy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0"/>
            <a:ext cx="7848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A.2</a:t>
            </a:r>
            <a:r>
              <a:rPr lang="en-US" sz="2000" b="1" u="sng" dirty="0" smtClean="0"/>
              <a:t>/ Read. Then answer the questions</a:t>
            </a:r>
            <a:r>
              <a:rPr lang="en-US" sz="2000" b="1" dirty="0" smtClean="0"/>
              <a:t>:</a:t>
            </a:r>
          </a:p>
          <a:p>
            <a:r>
              <a:rPr lang="en-US" dirty="0" err="1" smtClean="0"/>
              <a:t>Hoa</a:t>
            </a:r>
            <a:r>
              <a:rPr lang="en-US" dirty="0" smtClean="0"/>
              <a:t> is a new student in class 7A. She is from Hue and her parents still live there. She lives with her uncle and aunt in Ha </a:t>
            </a:r>
            <a:r>
              <a:rPr lang="en-US" dirty="0" err="1" smtClean="0"/>
              <a:t>Noi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Hoa</a:t>
            </a:r>
            <a:r>
              <a:rPr lang="en-US" dirty="0" smtClean="0"/>
              <a:t> has lots of friends in Hue. But she doesn’t have any friends in Ha </a:t>
            </a:r>
            <a:r>
              <a:rPr lang="en-US" dirty="0" err="1" smtClean="0"/>
              <a:t>Noi</a:t>
            </a:r>
            <a:r>
              <a:rPr lang="en-US" dirty="0" smtClean="0"/>
              <a:t>. Many things are different. Her new school is bigger than her old school. Her new school has a lot of students. Her old school doesn’t have many students.</a:t>
            </a:r>
          </a:p>
          <a:p>
            <a:r>
              <a:rPr lang="en-US" dirty="0" err="1" smtClean="0"/>
              <a:t>Hoa</a:t>
            </a:r>
            <a:r>
              <a:rPr lang="en-US" dirty="0" smtClean="0"/>
              <a:t> is unhappy. She misses her parents and her friends.</a:t>
            </a:r>
            <a:endParaRPr lang="en-US" dirty="0"/>
          </a:p>
        </p:txBody>
      </p:sp>
      <p:pic>
        <p:nvPicPr>
          <p:cNvPr id="22530" name="Picture 2" descr="D:\sân trường 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81200"/>
            <a:ext cx="3962400" cy="304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0" y="5103674"/>
            <a:ext cx="8763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Questions</a:t>
            </a:r>
            <a:r>
              <a:rPr lang="en-US" dirty="0" smtClean="0"/>
              <a:t>:</a:t>
            </a:r>
          </a:p>
          <a:p>
            <a:r>
              <a:rPr lang="en-US" b="1" dirty="0" smtClean="0"/>
              <a:t>a/ Where is </a:t>
            </a:r>
            <a:r>
              <a:rPr lang="en-US" b="1" dirty="0" err="1" smtClean="0"/>
              <a:t>Hoa</a:t>
            </a:r>
            <a:r>
              <a:rPr lang="en-US" b="1" dirty="0" smtClean="0"/>
              <a:t> from? </a:t>
            </a:r>
            <a:r>
              <a:rPr lang="en-US" b="1" dirty="0" smtClean="0">
                <a:sym typeface="Wingdings" pitchFamily="2" charset="2"/>
              </a:rPr>
              <a:t> </a:t>
            </a:r>
            <a:r>
              <a:rPr lang="en-US" dirty="0" smtClean="0">
                <a:sym typeface="Wingdings" pitchFamily="2" charset="2"/>
              </a:rPr>
              <a:t>She is from Hue</a:t>
            </a:r>
            <a:r>
              <a:rPr lang="en-US" b="1" dirty="0" smtClean="0">
                <a:sym typeface="Wingdings" pitchFamily="2" charset="2"/>
              </a:rPr>
              <a:t>.</a:t>
            </a:r>
            <a:endParaRPr lang="en-US" b="1" dirty="0" smtClean="0"/>
          </a:p>
          <a:p>
            <a:r>
              <a:rPr lang="en-US" b="1" dirty="0" smtClean="0"/>
              <a:t>b/ Who is she staying with? </a:t>
            </a:r>
            <a:r>
              <a:rPr lang="en-US" b="1" dirty="0" smtClean="0">
                <a:sym typeface="Wingdings" pitchFamily="2" charset="2"/>
              </a:rPr>
              <a:t> </a:t>
            </a:r>
            <a:r>
              <a:rPr lang="en-US" dirty="0" smtClean="0">
                <a:sym typeface="Wingdings" pitchFamily="2" charset="2"/>
              </a:rPr>
              <a:t>She is staying with her uncle and aunt</a:t>
            </a:r>
            <a:r>
              <a:rPr lang="en-US" b="1" dirty="0" smtClean="0">
                <a:sym typeface="Wingdings" pitchFamily="2" charset="2"/>
              </a:rPr>
              <a:t>.</a:t>
            </a:r>
            <a:endParaRPr lang="en-US" b="1" dirty="0" smtClean="0"/>
          </a:p>
          <a:p>
            <a:r>
              <a:rPr lang="en-US" b="1" dirty="0" smtClean="0"/>
              <a:t>c/ Does she have a lot of friends in Ha </a:t>
            </a:r>
            <a:r>
              <a:rPr lang="en-US" b="1" dirty="0" err="1" smtClean="0"/>
              <a:t>Noi</a:t>
            </a:r>
            <a:r>
              <a:rPr lang="en-US" b="1" dirty="0" smtClean="0"/>
              <a:t>? </a:t>
            </a:r>
            <a:r>
              <a:rPr lang="en-US" b="1" dirty="0" smtClean="0">
                <a:sym typeface="Wingdings" pitchFamily="2" charset="2"/>
              </a:rPr>
              <a:t></a:t>
            </a:r>
            <a:r>
              <a:rPr lang="en-US" dirty="0" smtClean="0"/>
              <a:t>No, she doesn’t.</a:t>
            </a:r>
          </a:p>
          <a:p>
            <a:r>
              <a:rPr lang="en-US" b="1" dirty="0" smtClean="0"/>
              <a:t>d/ How is her new school different from her old school? </a:t>
            </a:r>
            <a:r>
              <a:rPr lang="en-US" b="1" dirty="0" smtClean="0">
                <a:sym typeface="Wingdings" pitchFamily="2" charset="2"/>
              </a:rPr>
              <a:t></a:t>
            </a:r>
            <a:r>
              <a:rPr lang="en-US" dirty="0" smtClean="0"/>
              <a:t>…is bigger than her old school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e/ Why is </a:t>
            </a:r>
            <a:r>
              <a:rPr lang="en-US" b="1" dirty="0" err="1" smtClean="0"/>
              <a:t>Hoa</a:t>
            </a:r>
            <a:r>
              <a:rPr lang="en-US" b="1" dirty="0" smtClean="0"/>
              <a:t> unhappy?  </a:t>
            </a:r>
            <a:r>
              <a:rPr lang="en-US" b="1" dirty="0" smtClean="0">
                <a:sym typeface="Wingdings" pitchFamily="2" charset="2"/>
              </a:rPr>
              <a:t> </a:t>
            </a:r>
            <a:r>
              <a:rPr lang="en-US" dirty="0" smtClean="0">
                <a:sym typeface="Wingdings" pitchFamily="2" charset="2"/>
              </a:rPr>
              <a:t>Because she misses her parents and her friends.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38600" y="2133600"/>
            <a:ext cx="4953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solidFill>
                  <a:srgbClr val="FF0000"/>
                </a:solidFill>
              </a:rPr>
              <a:t>NEW WORDS</a:t>
            </a:r>
            <a:r>
              <a:rPr lang="en-US" dirty="0" smtClean="0"/>
              <a:t>:</a:t>
            </a:r>
          </a:p>
          <a:p>
            <a:pPr>
              <a:buFontTx/>
              <a:buChar char="-"/>
            </a:pPr>
            <a:r>
              <a:rPr lang="en-US" b="1" dirty="0" smtClean="0"/>
              <a:t>Parents</a:t>
            </a:r>
            <a:r>
              <a:rPr lang="en-US" dirty="0" smtClean="0"/>
              <a:t> (N): </a:t>
            </a:r>
            <a:r>
              <a:rPr lang="en-US" dirty="0" err="1" smtClean="0"/>
              <a:t>Bố</a:t>
            </a:r>
            <a:r>
              <a:rPr lang="en-US" dirty="0" smtClean="0"/>
              <a:t> </a:t>
            </a:r>
            <a:r>
              <a:rPr lang="en-US" dirty="0" err="1" smtClean="0"/>
              <a:t>Mẹ</a:t>
            </a:r>
            <a:r>
              <a:rPr lang="en-US" dirty="0" smtClean="0"/>
              <a:t>/ </a:t>
            </a:r>
            <a:r>
              <a:rPr lang="en-US" b="1" dirty="0" smtClean="0"/>
              <a:t>Parent</a:t>
            </a:r>
            <a:r>
              <a:rPr lang="en-US" dirty="0" smtClean="0"/>
              <a:t> (N); </a:t>
            </a:r>
            <a:r>
              <a:rPr lang="en-US" dirty="0" err="1" smtClean="0"/>
              <a:t>Bố</a:t>
            </a:r>
            <a:r>
              <a:rPr lang="en-US" dirty="0" smtClean="0"/>
              <a:t> </a:t>
            </a:r>
            <a:r>
              <a:rPr lang="en-US" dirty="0" err="1" smtClean="0"/>
              <a:t>hoặc</a:t>
            </a:r>
            <a:r>
              <a:rPr lang="en-US" dirty="0" smtClean="0"/>
              <a:t> </a:t>
            </a:r>
            <a:r>
              <a:rPr lang="en-US" dirty="0" err="1" smtClean="0"/>
              <a:t>Mẹ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b="1" dirty="0" smtClean="0"/>
              <a:t>still</a:t>
            </a:r>
            <a:r>
              <a:rPr lang="en-US" dirty="0" smtClean="0"/>
              <a:t> : </a:t>
            </a:r>
            <a:r>
              <a:rPr lang="en-US" dirty="0" err="1" smtClean="0"/>
              <a:t>vẫn</a:t>
            </a:r>
            <a:r>
              <a:rPr lang="en-US" dirty="0" smtClean="0"/>
              <a:t> </a:t>
            </a:r>
            <a:r>
              <a:rPr lang="en-US" dirty="0" err="1" smtClean="0"/>
              <a:t>còn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7030A0"/>
                </a:solidFill>
              </a:rPr>
              <a:t>different….from </a:t>
            </a:r>
            <a:r>
              <a:rPr lang="en-US" dirty="0" smtClean="0"/>
              <a:t>(</a:t>
            </a:r>
            <a:r>
              <a:rPr lang="en-US" dirty="0" err="1" smtClean="0"/>
              <a:t>Adi</a:t>
            </a:r>
            <a:r>
              <a:rPr lang="en-US" dirty="0" smtClean="0"/>
              <a:t>)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7030A0"/>
                </a:solidFill>
              </a:rPr>
              <a:t>difference</a:t>
            </a:r>
            <a:r>
              <a:rPr lang="en-US" dirty="0" smtClean="0"/>
              <a:t> (N):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,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biệt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7030A0"/>
                </a:solidFill>
              </a:rPr>
              <a:t>differently</a:t>
            </a:r>
            <a:r>
              <a:rPr lang="en-US" dirty="0" smtClean="0"/>
              <a:t> (Adv):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b="1" dirty="0" smtClean="0"/>
              <a:t>a lot of/ lots of </a:t>
            </a:r>
            <a:r>
              <a:rPr lang="en-US" dirty="0" smtClean="0"/>
              <a:t>: </a:t>
            </a:r>
            <a:r>
              <a:rPr lang="en-US" dirty="0" err="1" smtClean="0"/>
              <a:t>nhiều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b="1" dirty="0" smtClean="0"/>
              <a:t>big/ bigger</a:t>
            </a:r>
            <a:r>
              <a:rPr lang="en-US" dirty="0" smtClean="0"/>
              <a:t>: </a:t>
            </a:r>
            <a:r>
              <a:rPr lang="en-US" dirty="0" err="1" smtClean="0"/>
              <a:t>lớn</a:t>
            </a:r>
            <a:r>
              <a:rPr lang="en-US" dirty="0" smtClean="0"/>
              <a:t>/ </a:t>
            </a:r>
            <a:r>
              <a:rPr lang="en-US" dirty="0" err="1" smtClean="0"/>
              <a:t>lớn</a:t>
            </a:r>
            <a:r>
              <a:rPr lang="en-US" dirty="0" smtClean="0"/>
              <a:t> </a:t>
            </a:r>
            <a:r>
              <a:rPr lang="en-US" dirty="0" err="1" smtClean="0"/>
              <a:t>hơn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b="1" dirty="0" smtClean="0"/>
              <a:t>happy =/= unhappy </a:t>
            </a:r>
            <a:r>
              <a:rPr lang="en-US" dirty="0" smtClean="0"/>
              <a:t>(</a:t>
            </a:r>
            <a:r>
              <a:rPr lang="en-US" dirty="0" err="1" smtClean="0"/>
              <a:t>Adj</a:t>
            </a:r>
            <a:r>
              <a:rPr lang="en-US" dirty="0" smtClean="0"/>
              <a:t>): </a:t>
            </a:r>
            <a:r>
              <a:rPr lang="en-US" dirty="0" err="1" smtClean="0"/>
              <a:t>vui</a:t>
            </a:r>
            <a:r>
              <a:rPr lang="en-US" dirty="0" smtClean="0"/>
              <a:t> =/=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vui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en-US" b="1" dirty="0" smtClean="0"/>
              <a:t>miss/ misses </a:t>
            </a:r>
            <a:r>
              <a:rPr lang="en-US" dirty="0" smtClean="0"/>
              <a:t>(V): </a:t>
            </a:r>
            <a:r>
              <a:rPr lang="en-US" dirty="0" err="1" smtClean="0"/>
              <a:t>nhớ</a:t>
            </a:r>
            <a:r>
              <a:rPr lang="en-US" dirty="0" smtClean="0"/>
              <a:t>, </a:t>
            </a:r>
            <a:r>
              <a:rPr lang="en-US" dirty="0" err="1" smtClean="0"/>
              <a:t>bỏ</a:t>
            </a:r>
            <a:r>
              <a:rPr lang="en-US" dirty="0" smtClean="0"/>
              <a:t> </a:t>
            </a:r>
            <a:r>
              <a:rPr lang="en-US" dirty="0" err="1" smtClean="0"/>
              <a:t>lỡ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457200"/>
            <a:ext cx="7162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 3/ </a:t>
            </a:r>
            <a:r>
              <a:rPr lang="en-US" sz="2400" b="1" u="sng" dirty="0" smtClean="0"/>
              <a:t>Listen. Then practice with a partner</a:t>
            </a:r>
            <a:r>
              <a:rPr lang="en-US" sz="2400" b="1" dirty="0" smtClean="0"/>
              <a:t>:</a:t>
            </a:r>
          </a:p>
          <a:p>
            <a:r>
              <a:rPr lang="en-US" sz="2400" b="1" dirty="0" err="1" smtClean="0"/>
              <a:t>Nga</a:t>
            </a:r>
            <a:r>
              <a:rPr lang="en-US" sz="2400" dirty="0" smtClean="0"/>
              <a:t>: Good morning, Mr. </a:t>
            </a:r>
            <a:r>
              <a:rPr lang="en-US" sz="2400" dirty="0" err="1" smtClean="0"/>
              <a:t>Tân</a:t>
            </a:r>
            <a:r>
              <a:rPr lang="en-US" sz="2400" dirty="0" smtClean="0"/>
              <a:t>.</a:t>
            </a:r>
          </a:p>
          <a:p>
            <a:r>
              <a:rPr lang="en-US" sz="2400" b="1" dirty="0" smtClean="0"/>
              <a:t>Mr. </a:t>
            </a:r>
            <a:r>
              <a:rPr lang="en-US" sz="2400" b="1" dirty="0" err="1" smtClean="0"/>
              <a:t>Tân</a:t>
            </a:r>
            <a:r>
              <a:rPr lang="en-US" sz="2400" dirty="0" smtClean="0"/>
              <a:t>: Good morning, </a:t>
            </a:r>
            <a:r>
              <a:rPr lang="en-US" sz="2400" dirty="0" err="1" smtClean="0"/>
              <a:t>Nga</a:t>
            </a:r>
            <a:r>
              <a:rPr lang="en-US" sz="2400" dirty="0" smtClean="0"/>
              <a:t>. How are you?</a:t>
            </a:r>
          </a:p>
          <a:p>
            <a:r>
              <a:rPr lang="en-US" sz="2400" b="1" dirty="0" err="1" smtClean="0"/>
              <a:t>Nga</a:t>
            </a:r>
            <a:r>
              <a:rPr lang="en-US" sz="2400" dirty="0" smtClean="0"/>
              <a:t>: I’m very well, thank you. And you?</a:t>
            </a:r>
          </a:p>
          <a:p>
            <a:r>
              <a:rPr lang="en-US" sz="2400" b="1" dirty="0" smtClean="0"/>
              <a:t>Mr. </a:t>
            </a:r>
            <a:r>
              <a:rPr lang="en-US" sz="2400" b="1" dirty="0" err="1" smtClean="0"/>
              <a:t>Tân</a:t>
            </a:r>
            <a:r>
              <a:rPr lang="en-US" sz="2400" dirty="0" smtClean="0"/>
              <a:t>: I’m fine, thanks. Good bye. See you later.</a:t>
            </a:r>
          </a:p>
          <a:p>
            <a:r>
              <a:rPr lang="en-US" sz="2400" b="1" dirty="0" err="1" smtClean="0"/>
              <a:t>Nga</a:t>
            </a:r>
            <a:r>
              <a:rPr lang="en-US" sz="2400" dirty="0" smtClean="0"/>
              <a:t>: Good bye.</a:t>
            </a:r>
            <a:endParaRPr lang="en-US" sz="2400" dirty="0"/>
          </a:p>
        </p:txBody>
      </p:sp>
      <p:pic>
        <p:nvPicPr>
          <p:cNvPr id="1026" name="Picture 2" descr="D:\back to school 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200400"/>
            <a:ext cx="9144000" cy="3657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810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err="1" smtClean="0"/>
              <a:t>TiẾT</a:t>
            </a:r>
            <a:r>
              <a:rPr lang="en-US" sz="2000" b="1" u="sng" dirty="0" smtClean="0"/>
              <a:t> 3</a:t>
            </a:r>
            <a:r>
              <a:rPr lang="en-US" dirty="0" smtClean="0"/>
              <a:t>:</a:t>
            </a:r>
          </a:p>
          <a:p>
            <a:r>
              <a:rPr lang="en-US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A 4/ Listen. Complete these dialogue:</a:t>
            </a:r>
          </a:p>
          <a:p>
            <a:r>
              <a:rPr lang="en-US" dirty="0" smtClean="0"/>
              <a:t>      a/ </a:t>
            </a:r>
            <a:r>
              <a:rPr lang="en-US" b="1" dirty="0" smtClean="0"/>
              <a:t>Mr. Tan</a:t>
            </a:r>
            <a:r>
              <a:rPr lang="en-US" dirty="0" smtClean="0"/>
              <a:t>: Hello, Lien. </a:t>
            </a:r>
            <a:r>
              <a:rPr lang="en-US" u="sng" dirty="0" smtClean="0">
                <a:solidFill>
                  <a:srgbClr val="7030A0"/>
                </a:solidFill>
              </a:rPr>
              <a:t>How are you?</a:t>
            </a:r>
          </a:p>
          <a:p>
            <a:r>
              <a:rPr lang="en-US" dirty="0" smtClean="0"/>
              <a:t>           </a:t>
            </a:r>
            <a:r>
              <a:rPr lang="en-US" b="1" dirty="0" smtClean="0"/>
              <a:t>Miss. Lien</a:t>
            </a:r>
            <a:r>
              <a:rPr lang="en-US" dirty="0" smtClean="0"/>
              <a:t>: </a:t>
            </a:r>
            <a:r>
              <a:rPr lang="en-US" u="sng" dirty="0" smtClean="0">
                <a:solidFill>
                  <a:srgbClr val="7030A0"/>
                </a:solidFill>
              </a:rPr>
              <a:t>Pretty good</a:t>
            </a:r>
            <a:r>
              <a:rPr lang="en-US" dirty="0" smtClean="0"/>
              <a:t>, thank you. </a:t>
            </a:r>
            <a:r>
              <a:rPr lang="en-US" u="sng" dirty="0" smtClean="0">
                <a:solidFill>
                  <a:srgbClr val="7030A0"/>
                </a:solidFill>
              </a:rPr>
              <a:t>How about you</a:t>
            </a:r>
            <a:r>
              <a:rPr lang="en-US" dirty="0" smtClean="0"/>
              <a:t>, Tan?</a:t>
            </a:r>
          </a:p>
          <a:p>
            <a:r>
              <a:rPr lang="en-US" dirty="0" smtClean="0"/>
              <a:t>           </a:t>
            </a:r>
            <a:r>
              <a:rPr lang="en-US" b="1" dirty="0" smtClean="0"/>
              <a:t>Mr. Tan</a:t>
            </a:r>
            <a:r>
              <a:rPr lang="en-US" dirty="0" smtClean="0"/>
              <a:t>: </a:t>
            </a:r>
            <a:r>
              <a:rPr lang="en-US" u="sng" dirty="0" smtClean="0">
                <a:solidFill>
                  <a:srgbClr val="7030A0"/>
                </a:solidFill>
              </a:rPr>
              <a:t>Not bad</a:t>
            </a:r>
            <a:r>
              <a:rPr lang="en-US" dirty="0" smtClean="0"/>
              <a:t>, but I’m very busy.</a:t>
            </a:r>
          </a:p>
          <a:p>
            <a:r>
              <a:rPr lang="en-US" dirty="0" smtClean="0"/>
              <a:t>           </a:t>
            </a:r>
            <a:r>
              <a:rPr lang="en-US" b="1" dirty="0" smtClean="0"/>
              <a:t>Miss. Lien</a:t>
            </a:r>
            <a:r>
              <a:rPr lang="en-US" dirty="0" smtClean="0"/>
              <a:t>: </a:t>
            </a:r>
            <a:r>
              <a:rPr lang="en-US" u="sng" dirty="0" smtClean="0">
                <a:solidFill>
                  <a:srgbClr val="7030A0"/>
                </a:solidFill>
              </a:rPr>
              <a:t>Me, too</a:t>
            </a:r>
            <a:r>
              <a:rPr lang="en-US" dirty="0" smtClean="0"/>
              <a:t>.</a:t>
            </a:r>
          </a:p>
          <a:p>
            <a:r>
              <a:rPr lang="en-US" dirty="0" smtClean="0"/>
              <a:t>      b/ </a:t>
            </a:r>
            <a:r>
              <a:rPr lang="en-US" b="1" dirty="0" smtClean="0"/>
              <a:t>Nam</a:t>
            </a:r>
            <a:r>
              <a:rPr lang="en-US" dirty="0" smtClean="0"/>
              <a:t>: Good afternoon, </a:t>
            </a:r>
            <a:r>
              <a:rPr lang="en-US" dirty="0" err="1" smtClean="0"/>
              <a:t>Nga</a:t>
            </a:r>
            <a:r>
              <a:rPr lang="en-US" dirty="0" smtClean="0"/>
              <a:t>. </a:t>
            </a:r>
            <a:r>
              <a:rPr lang="en-US" u="sng" dirty="0" smtClean="0">
                <a:solidFill>
                  <a:srgbClr val="7030A0"/>
                </a:solidFill>
              </a:rPr>
              <a:t>How is everything?</a:t>
            </a:r>
          </a:p>
          <a:p>
            <a:r>
              <a:rPr lang="en-US" dirty="0" smtClean="0"/>
              <a:t>           </a:t>
            </a:r>
            <a:r>
              <a:rPr lang="en-US" b="1" dirty="0" err="1" smtClean="0"/>
              <a:t>Nga</a:t>
            </a:r>
            <a:r>
              <a:rPr lang="en-US" dirty="0" smtClean="0"/>
              <a:t>: </a:t>
            </a:r>
            <a:r>
              <a:rPr lang="en-US" u="sng" dirty="0" smtClean="0">
                <a:solidFill>
                  <a:srgbClr val="7030A0"/>
                </a:solidFill>
              </a:rPr>
              <a:t>Ok</a:t>
            </a:r>
            <a:r>
              <a:rPr lang="en-US" u="sng" dirty="0" smtClean="0"/>
              <a:t>,</a:t>
            </a:r>
            <a:r>
              <a:rPr lang="en-US" dirty="0" smtClean="0"/>
              <a:t> thanks. </a:t>
            </a:r>
            <a:r>
              <a:rPr lang="en-US" u="sng" dirty="0" smtClean="0">
                <a:solidFill>
                  <a:srgbClr val="7030A0"/>
                </a:solidFill>
              </a:rPr>
              <a:t>How are you today</a:t>
            </a:r>
            <a:r>
              <a:rPr lang="en-US" dirty="0" smtClean="0"/>
              <a:t>, Nam?</a:t>
            </a:r>
          </a:p>
          <a:p>
            <a:r>
              <a:rPr lang="en-US" dirty="0" smtClean="0"/>
              <a:t>           </a:t>
            </a:r>
            <a:r>
              <a:rPr lang="en-US" b="1" dirty="0" smtClean="0"/>
              <a:t>Nam</a:t>
            </a:r>
            <a:r>
              <a:rPr lang="en-US" dirty="0" smtClean="0"/>
              <a:t>: </a:t>
            </a:r>
            <a:r>
              <a:rPr lang="en-US" u="sng" dirty="0" smtClean="0">
                <a:solidFill>
                  <a:srgbClr val="7030A0"/>
                </a:solidFill>
              </a:rPr>
              <a:t>Just fine</a:t>
            </a:r>
            <a:r>
              <a:rPr lang="en-US" dirty="0" smtClean="0"/>
              <a:t>, thanks.</a:t>
            </a:r>
          </a:p>
          <a:p>
            <a:r>
              <a:rPr lang="en-US" dirty="0" smtClean="0"/>
              <a:t>           </a:t>
            </a:r>
            <a:r>
              <a:rPr lang="en-US" b="1" dirty="0" err="1" smtClean="0"/>
              <a:t>Nga</a:t>
            </a:r>
            <a:r>
              <a:rPr lang="en-US" dirty="0" smtClean="0"/>
              <a:t>: I’m going to the lunch room.</a:t>
            </a:r>
          </a:p>
          <a:p>
            <a:r>
              <a:rPr lang="en-US" dirty="0" smtClean="0"/>
              <a:t>           </a:t>
            </a:r>
            <a:r>
              <a:rPr lang="en-US" b="1" dirty="0" smtClean="0"/>
              <a:t>Nam</a:t>
            </a:r>
            <a:r>
              <a:rPr lang="en-US" dirty="0" smtClean="0"/>
              <a:t>: Yes. </a:t>
            </a:r>
            <a:r>
              <a:rPr lang="en-US" u="sng" dirty="0" smtClean="0">
                <a:solidFill>
                  <a:srgbClr val="7030A0"/>
                </a:solidFill>
              </a:rPr>
              <a:t>So am I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3886200"/>
            <a:ext cx="70104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>
                <a:solidFill>
                  <a:srgbClr val="FF0000"/>
                </a:solidFill>
              </a:rPr>
              <a:t>REMEMBER</a:t>
            </a:r>
            <a:r>
              <a:rPr lang="en-US" sz="2000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dirty="0" smtClean="0"/>
              <a:t>a/ I’m in class 7A.</a:t>
            </a:r>
          </a:p>
          <a:p>
            <a:r>
              <a:rPr lang="en-US" dirty="0" smtClean="0"/>
              <a:t>     </a:t>
            </a:r>
            <a:r>
              <a:rPr lang="en-US" b="1" dirty="0" smtClean="0"/>
              <a:t>So am I. / I am, too </a:t>
            </a:r>
            <a:r>
              <a:rPr lang="en-US" dirty="0" smtClean="0"/>
              <a:t>(</a:t>
            </a:r>
            <a:r>
              <a:rPr lang="en-US" dirty="0" err="1" smtClean="0"/>
              <a:t>Tôi</a:t>
            </a:r>
            <a:r>
              <a:rPr lang="en-US" dirty="0" smtClean="0"/>
              <a:t> </a:t>
            </a:r>
            <a:r>
              <a:rPr lang="en-US" dirty="0" err="1" smtClean="0"/>
              <a:t>cũng</a:t>
            </a:r>
            <a:r>
              <a:rPr lang="en-US" dirty="0" smtClean="0"/>
              <a:t> </a:t>
            </a:r>
            <a:r>
              <a:rPr lang="en-US" dirty="0" err="1" smtClean="0"/>
              <a:t>vậy</a:t>
            </a:r>
            <a:r>
              <a:rPr lang="en-US" dirty="0" smtClean="0"/>
              <a:t>)</a:t>
            </a:r>
          </a:p>
          <a:p>
            <a:r>
              <a:rPr lang="en-US" dirty="0" smtClean="0"/>
              <a:t>b/ </a:t>
            </a:r>
            <a:r>
              <a:rPr lang="en-US" b="1" dirty="0" smtClean="0">
                <a:solidFill>
                  <a:srgbClr val="0070C0"/>
                </a:solidFill>
              </a:rPr>
              <a:t>a lot of / lots of / many  </a:t>
            </a:r>
            <a:r>
              <a:rPr lang="en-US" dirty="0" smtClean="0"/>
              <a:t>( </a:t>
            </a:r>
            <a:r>
              <a:rPr lang="en-US" dirty="0" err="1" smtClean="0"/>
              <a:t>nhiều</a:t>
            </a:r>
            <a:r>
              <a:rPr lang="en-US" dirty="0" smtClean="0"/>
              <a:t>) </a:t>
            </a:r>
            <a:r>
              <a:rPr lang="en-US" b="1" dirty="0" smtClean="0">
                <a:solidFill>
                  <a:srgbClr val="0070C0"/>
                </a:solidFill>
              </a:rPr>
              <a:t>+ </a:t>
            </a:r>
            <a:r>
              <a:rPr lang="en-US" b="1" dirty="0" err="1" smtClean="0">
                <a:solidFill>
                  <a:srgbClr val="0070C0"/>
                </a:solidFill>
              </a:rPr>
              <a:t>danh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số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nhiều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đếm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được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dirty="0" smtClean="0"/>
              <a:t>     </a:t>
            </a:r>
            <a:r>
              <a:rPr lang="en-US" b="1" dirty="0" smtClean="0"/>
              <a:t>EX</a:t>
            </a:r>
            <a:r>
              <a:rPr lang="en-US" dirty="0" smtClean="0"/>
              <a:t>: She has </a:t>
            </a:r>
            <a:r>
              <a:rPr lang="en-US" u="sng" dirty="0" smtClean="0">
                <a:solidFill>
                  <a:srgbClr val="0070C0"/>
                </a:solidFill>
              </a:rPr>
              <a:t>a lot of / lots of </a:t>
            </a:r>
            <a:r>
              <a:rPr lang="en-US" dirty="0" smtClean="0"/>
              <a:t>friends.</a:t>
            </a:r>
          </a:p>
          <a:p>
            <a:r>
              <a:rPr lang="en-US" dirty="0" smtClean="0"/>
              <a:t>            </a:t>
            </a:r>
            <a:r>
              <a:rPr lang="en-US" u="sng" dirty="0" smtClean="0">
                <a:solidFill>
                  <a:srgbClr val="0070C0"/>
                </a:solidFill>
              </a:rPr>
              <a:t>Many</a:t>
            </a:r>
            <a:r>
              <a:rPr lang="en-US" dirty="0" smtClean="0"/>
              <a:t> things are different.</a:t>
            </a:r>
          </a:p>
          <a:p>
            <a:r>
              <a:rPr lang="en-US" dirty="0" smtClean="0"/>
              <a:t>c/ </a:t>
            </a:r>
            <a:r>
              <a:rPr lang="en-US" b="1" dirty="0" smtClean="0"/>
              <a:t>So </a:t>
            </a:r>
            <a:r>
              <a:rPr lang="en-US" b="1" dirty="0" err="1" smtClean="0"/>
              <a:t>sánh</a:t>
            </a:r>
            <a:r>
              <a:rPr lang="en-US" b="1" dirty="0" smtClean="0"/>
              <a:t> </a:t>
            </a:r>
            <a:r>
              <a:rPr lang="en-US" b="1" dirty="0" err="1" smtClean="0"/>
              <a:t>hơn</a:t>
            </a:r>
            <a:r>
              <a:rPr lang="en-US" b="1" dirty="0" smtClean="0"/>
              <a:t> </a:t>
            </a:r>
            <a:r>
              <a:rPr lang="en-US" b="1" dirty="0" err="1" smtClean="0"/>
              <a:t>của</a:t>
            </a:r>
            <a:r>
              <a:rPr lang="en-US" b="1" dirty="0" smtClean="0"/>
              <a:t> </a:t>
            </a:r>
            <a:r>
              <a:rPr lang="en-US" b="1" dirty="0" err="1" smtClean="0"/>
              <a:t>tính</a:t>
            </a:r>
            <a:r>
              <a:rPr lang="en-US" b="1" dirty="0" smtClean="0"/>
              <a:t> </a:t>
            </a:r>
            <a:r>
              <a:rPr lang="en-US" b="1" dirty="0" err="1" smtClean="0"/>
              <a:t>từ</a:t>
            </a:r>
            <a:r>
              <a:rPr lang="en-US" b="1" dirty="0" smtClean="0"/>
              <a:t> </a:t>
            </a:r>
            <a:r>
              <a:rPr lang="en-US" b="1" dirty="0" err="1" smtClean="0"/>
              <a:t>ngắn</a:t>
            </a:r>
            <a:r>
              <a:rPr lang="en-US" dirty="0" smtClean="0"/>
              <a:t>:     </a:t>
            </a:r>
            <a:r>
              <a:rPr lang="en-US" b="1" u="sng" dirty="0" err="1" smtClean="0">
                <a:solidFill>
                  <a:srgbClr val="FF0000"/>
                </a:solidFill>
              </a:rPr>
              <a:t>Adj</a:t>
            </a:r>
            <a:r>
              <a:rPr lang="en-US" b="1" u="sng" dirty="0" smtClean="0">
                <a:solidFill>
                  <a:srgbClr val="FF0000"/>
                </a:solidFill>
              </a:rPr>
              <a:t> + ER+ than</a:t>
            </a:r>
          </a:p>
          <a:p>
            <a:r>
              <a:rPr lang="en-US" dirty="0" smtClean="0"/>
              <a:t>     </a:t>
            </a:r>
            <a:r>
              <a:rPr lang="en-US" b="1" dirty="0" smtClean="0"/>
              <a:t>EX</a:t>
            </a:r>
            <a:r>
              <a:rPr lang="en-US" dirty="0" smtClean="0"/>
              <a:t>: Her new school is </a:t>
            </a:r>
            <a:r>
              <a:rPr lang="en-US" u="sng" dirty="0" smtClean="0">
                <a:solidFill>
                  <a:srgbClr val="FF0000"/>
                </a:solidFill>
              </a:rPr>
              <a:t>bigger than</a:t>
            </a:r>
            <a:r>
              <a:rPr lang="en-US" dirty="0" smtClean="0"/>
              <a:t> her old school. </a:t>
            </a:r>
          </a:p>
          <a:p>
            <a:r>
              <a:rPr lang="en-US" dirty="0" smtClean="0"/>
              <a:t>  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0"/>
            <a:ext cx="5334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TUÂN 2</a:t>
            </a:r>
            <a:r>
              <a:rPr lang="en-US" sz="2000" b="1" dirty="0" smtClean="0"/>
              <a:t>:   </a:t>
            </a:r>
            <a:r>
              <a:rPr lang="en-US" sz="2000" b="1" dirty="0" err="1" smtClean="0"/>
              <a:t>Tiết</a:t>
            </a:r>
            <a:r>
              <a:rPr lang="en-US" sz="2000" b="1" dirty="0" smtClean="0"/>
              <a:t> 4  </a:t>
            </a:r>
          </a:p>
          <a:p>
            <a:r>
              <a:rPr lang="en-US" b="1" dirty="0" smtClean="0"/>
              <a:t>                                 </a:t>
            </a:r>
            <a:r>
              <a:rPr lang="en-US" sz="2000" b="1" u="sng" dirty="0" smtClean="0"/>
              <a:t>UNIT ONE</a:t>
            </a:r>
            <a:r>
              <a:rPr lang="en-US" sz="2000" dirty="0" smtClean="0"/>
              <a:t>: </a:t>
            </a:r>
            <a:r>
              <a:rPr lang="en-US" sz="2000" b="1" dirty="0" smtClean="0">
                <a:solidFill>
                  <a:srgbClr val="FF0000"/>
                </a:solidFill>
              </a:rPr>
              <a:t>Back to school </a:t>
            </a:r>
            <a:r>
              <a:rPr lang="en-US" sz="2000" dirty="0" smtClean="0"/>
              <a:t>(Cont)</a:t>
            </a:r>
          </a:p>
          <a:p>
            <a:r>
              <a:rPr lang="en-US" b="1" u="sng" dirty="0" smtClean="0"/>
              <a:t>B/ NAMES AND ADDRESSES</a:t>
            </a:r>
            <a:r>
              <a:rPr lang="en-US" dirty="0" smtClean="0"/>
              <a:t>: (page 15)</a:t>
            </a:r>
          </a:p>
          <a:p>
            <a:r>
              <a:rPr lang="en-US" b="1" dirty="0" smtClean="0"/>
              <a:t>B1/  Listen. Then practice with a partner</a:t>
            </a:r>
            <a:r>
              <a:rPr lang="en-US" dirty="0" smtClean="0"/>
              <a:t>:</a:t>
            </a:r>
          </a:p>
          <a:p>
            <a:r>
              <a:rPr lang="en-US" b="1" dirty="0" smtClean="0"/>
              <a:t>Miss Lien</a:t>
            </a:r>
            <a:r>
              <a:rPr lang="en-US" dirty="0" smtClean="0"/>
              <a:t>: What’s your family name, </a:t>
            </a:r>
            <a:r>
              <a:rPr lang="en-US" dirty="0" err="1" smtClean="0"/>
              <a:t>Hoa</a:t>
            </a:r>
            <a:r>
              <a:rPr lang="en-US" dirty="0" smtClean="0"/>
              <a:t>?</a:t>
            </a:r>
          </a:p>
          <a:p>
            <a:r>
              <a:rPr lang="en-US" b="1" dirty="0" err="1" smtClean="0"/>
              <a:t>Hoa</a:t>
            </a:r>
            <a:r>
              <a:rPr lang="en-US" dirty="0" smtClean="0"/>
              <a:t>: It’s Pham. My middle name’s </a:t>
            </a:r>
            <a:r>
              <a:rPr lang="en-US" dirty="0" err="1" smtClean="0"/>
              <a:t>Thi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Miss Lien</a:t>
            </a:r>
            <a:r>
              <a:rPr lang="en-US" dirty="0" smtClean="0"/>
              <a:t>: How old are you?</a:t>
            </a:r>
          </a:p>
          <a:p>
            <a:r>
              <a:rPr lang="en-US" b="1" dirty="0" err="1" smtClean="0"/>
              <a:t>Hoa</a:t>
            </a:r>
            <a:r>
              <a:rPr lang="en-US" dirty="0" smtClean="0"/>
              <a:t>: I’m 13.</a:t>
            </a:r>
          </a:p>
          <a:p>
            <a:r>
              <a:rPr lang="en-US" b="1" dirty="0" smtClean="0"/>
              <a:t>Miss Lien</a:t>
            </a:r>
            <a:r>
              <a:rPr lang="en-US" dirty="0" smtClean="0"/>
              <a:t>: Where do you live?</a:t>
            </a:r>
          </a:p>
          <a:p>
            <a:r>
              <a:rPr lang="en-US" b="1" dirty="0" err="1" smtClean="0"/>
              <a:t>Hoa</a:t>
            </a:r>
            <a:r>
              <a:rPr lang="en-US" dirty="0" smtClean="0"/>
              <a:t>: 12 Tran Hung Dao Street.</a:t>
            </a:r>
          </a:p>
          <a:p>
            <a:r>
              <a:rPr lang="en-US" b="1" dirty="0" smtClean="0"/>
              <a:t>Miss Lien</a:t>
            </a:r>
            <a:r>
              <a:rPr lang="en-US" dirty="0" smtClean="0"/>
              <a:t>: Thank you, </a:t>
            </a:r>
            <a:r>
              <a:rPr lang="en-US" dirty="0" err="1" smtClean="0"/>
              <a:t>Hoa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026" name="Picture 2" descr="D:\cô giáo 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685801"/>
            <a:ext cx="3933825" cy="24384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828800" y="3124200"/>
            <a:ext cx="5791200" cy="238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*</a:t>
            </a:r>
            <a:r>
              <a:rPr lang="en-US" b="1" dirty="0" smtClean="0">
                <a:solidFill>
                  <a:srgbClr val="00B050"/>
                </a:solidFill>
              </a:rPr>
              <a:t>family name: </a:t>
            </a:r>
            <a:r>
              <a:rPr lang="en-US" b="1" dirty="0" err="1" smtClean="0">
                <a:solidFill>
                  <a:srgbClr val="00B050"/>
                </a:solidFill>
              </a:rPr>
              <a:t>họ</a:t>
            </a:r>
            <a:r>
              <a:rPr lang="en-US" b="1" dirty="0" smtClean="0">
                <a:solidFill>
                  <a:srgbClr val="00B050"/>
                </a:solidFill>
              </a:rPr>
              <a:t> = surname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What’s your family name?: </a:t>
            </a:r>
            <a:r>
              <a:rPr lang="en-US" b="1" dirty="0" err="1" smtClean="0">
                <a:solidFill>
                  <a:srgbClr val="00B050"/>
                </a:solidFill>
              </a:rPr>
              <a:t>Họ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của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bạn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là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gì</a:t>
            </a:r>
            <a:r>
              <a:rPr lang="en-US" b="1" dirty="0" smtClean="0">
                <a:solidFill>
                  <a:srgbClr val="00B050"/>
                </a:solidFill>
              </a:rPr>
              <a:t>?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What’s your full name? </a:t>
            </a:r>
            <a:r>
              <a:rPr lang="en-US" b="1" dirty="0" err="1" smtClean="0">
                <a:solidFill>
                  <a:srgbClr val="00B050"/>
                </a:solidFill>
              </a:rPr>
              <a:t>Tên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họ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của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bạn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là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gì</a:t>
            </a:r>
            <a:r>
              <a:rPr lang="en-US" b="1" dirty="0" smtClean="0">
                <a:solidFill>
                  <a:srgbClr val="00B050"/>
                </a:solidFill>
              </a:rPr>
              <a:t>?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*middle name: </a:t>
            </a:r>
            <a:r>
              <a:rPr lang="en-US" b="1" dirty="0" err="1" smtClean="0">
                <a:solidFill>
                  <a:srgbClr val="00B050"/>
                </a:solidFill>
              </a:rPr>
              <a:t>tên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lót</a:t>
            </a:r>
            <a:endParaRPr lang="en-US" b="1" dirty="0" smtClean="0">
              <a:solidFill>
                <a:srgbClr val="00B050"/>
              </a:solidFill>
            </a:endParaRPr>
          </a:p>
          <a:p>
            <a:r>
              <a:rPr lang="en-US" b="1" dirty="0" smtClean="0">
                <a:solidFill>
                  <a:srgbClr val="00B050"/>
                </a:solidFill>
              </a:rPr>
              <a:t>My middle name’s …. </a:t>
            </a:r>
            <a:r>
              <a:rPr lang="en-US" b="1" dirty="0" err="1" smtClean="0">
                <a:solidFill>
                  <a:srgbClr val="00B050"/>
                </a:solidFill>
              </a:rPr>
              <a:t>Tên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lót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của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tôi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là</a:t>
            </a:r>
            <a:r>
              <a:rPr lang="en-US" b="1" dirty="0" smtClean="0">
                <a:solidFill>
                  <a:srgbClr val="00B050"/>
                </a:solidFill>
              </a:rPr>
              <a:t>…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Where do you live? </a:t>
            </a:r>
            <a:r>
              <a:rPr lang="en-US" b="1" dirty="0" err="1" smtClean="0">
                <a:solidFill>
                  <a:srgbClr val="00B050"/>
                </a:solidFill>
              </a:rPr>
              <a:t>Bạn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sống</a:t>
            </a:r>
            <a:r>
              <a:rPr lang="en-US" b="1" dirty="0" smtClean="0">
                <a:solidFill>
                  <a:srgbClr val="00B050"/>
                </a:solidFill>
              </a:rPr>
              <a:t> ở </a:t>
            </a:r>
            <a:r>
              <a:rPr lang="en-US" b="1" dirty="0" err="1" smtClean="0">
                <a:solidFill>
                  <a:srgbClr val="00B050"/>
                </a:solidFill>
              </a:rPr>
              <a:t>đâu</a:t>
            </a:r>
            <a:r>
              <a:rPr lang="en-US" b="1" dirty="0" smtClean="0">
                <a:solidFill>
                  <a:srgbClr val="00B050"/>
                </a:solidFill>
              </a:rPr>
              <a:t>?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What’s your address? </a:t>
            </a:r>
            <a:r>
              <a:rPr lang="en-US" b="1" dirty="0" err="1" smtClean="0">
                <a:solidFill>
                  <a:srgbClr val="00B050"/>
                </a:solidFill>
              </a:rPr>
              <a:t>Địa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chỉ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của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bạn</a:t>
            </a:r>
            <a:r>
              <a:rPr lang="en-US" b="1" dirty="0" smtClean="0">
                <a:solidFill>
                  <a:srgbClr val="00B050"/>
                </a:solidFill>
              </a:rPr>
              <a:t> ở </a:t>
            </a:r>
            <a:r>
              <a:rPr lang="en-US" b="1" dirty="0" err="1" smtClean="0">
                <a:solidFill>
                  <a:srgbClr val="00B050"/>
                </a:solidFill>
              </a:rPr>
              <a:t>đâu</a:t>
            </a:r>
            <a:r>
              <a:rPr lang="en-US" b="1" dirty="0" smtClean="0">
                <a:solidFill>
                  <a:srgbClr val="00B050"/>
                </a:solidFill>
              </a:rPr>
              <a:t>?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  *</a:t>
            </a:r>
            <a:r>
              <a:rPr lang="en-US" b="1" dirty="0" smtClean="0">
                <a:solidFill>
                  <a:srgbClr val="FF0000"/>
                </a:solidFill>
              </a:rPr>
              <a:t>in</a:t>
            </a:r>
            <a:r>
              <a:rPr lang="en-US" b="1" dirty="0" smtClean="0">
                <a:solidFill>
                  <a:srgbClr val="00B050"/>
                </a:solidFill>
              </a:rPr>
              <a:t> HCM City / *</a:t>
            </a:r>
            <a:r>
              <a:rPr lang="en-US" b="1" dirty="0" smtClean="0">
                <a:solidFill>
                  <a:srgbClr val="FF0000"/>
                </a:solidFill>
              </a:rPr>
              <a:t>on</a:t>
            </a:r>
            <a:r>
              <a:rPr lang="en-US" b="1" dirty="0" smtClean="0">
                <a:solidFill>
                  <a:srgbClr val="00B050"/>
                </a:solidFill>
              </a:rPr>
              <a:t> THD Street / * </a:t>
            </a:r>
            <a:r>
              <a:rPr lang="en-US" b="1" dirty="0" smtClean="0">
                <a:solidFill>
                  <a:srgbClr val="FF0000"/>
                </a:solidFill>
              </a:rPr>
              <a:t>at</a:t>
            </a:r>
            <a:r>
              <a:rPr lang="en-US" b="1" dirty="0" smtClean="0">
                <a:solidFill>
                  <a:srgbClr val="00B050"/>
                </a:solidFill>
              </a:rPr>
              <a:t> 12 Le Van Si Street.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5257800"/>
            <a:ext cx="63246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Now answer:</a:t>
            </a:r>
          </a:p>
          <a:p>
            <a:r>
              <a:rPr lang="en-US" dirty="0" smtClean="0"/>
              <a:t>a</a:t>
            </a:r>
            <a:r>
              <a:rPr lang="en-US" b="1" dirty="0" smtClean="0"/>
              <a:t>/ Who is </a:t>
            </a:r>
            <a:r>
              <a:rPr lang="en-US" b="1" dirty="0" err="1" smtClean="0"/>
              <a:t>Hoa</a:t>
            </a:r>
            <a:r>
              <a:rPr lang="en-US" b="1" dirty="0" smtClean="0"/>
              <a:t> talking? </a:t>
            </a:r>
            <a:r>
              <a:rPr lang="en-US" dirty="0" err="1" smtClean="0"/>
              <a:t>Hoa</a:t>
            </a:r>
            <a:r>
              <a:rPr lang="en-US" dirty="0" smtClean="0"/>
              <a:t> is talking to Miss lien.</a:t>
            </a:r>
          </a:p>
          <a:p>
            <a:r>
              <a:rPr lang="en-US" dirty="0" smtClean="0"/>
              <a:t>b/ </a:t>
            </a:r>
            <a:r>
              <a:rPr lang="en-US" b="1" dirty="0" smtClean="0"/>
              <a:t>What is </a:t>
            </a:r>
            <a:r>
              <a:rPr lang="en-US" b="1" dirty="0" err="1" smtClean="0"/>
              <a:t>Hoa’s</a:t>
            </a:r>
            <a:r>
              <a:rPr lang="en-US" b="1" dirty="0" smtClean="0"/>
              <a:t> family name?</a:t>
            </a:r>
            <a:r>
              <a:rPr lang="en-US" dirty="0" smtClean="0"/>
              <a:t> It’s Pham.</a:t>
            </a:r>
          </a:p>
          <a:p>
            <a:r>
              <a:rPr lang="en-US" dirty="0" smtClean="0"/>
              <a:t>c/ </a:t>
            </a:r>
            <a:r>
              <a:rPr lang="en-US" b="1" dirty="0" smtClean="0"/>
              <a:t>What is her middle name? </a:t>
            </a:r>
            <a:r>
              <a:rPr lang="en-US" dirty="0" smtClean="0"/>
              <a:t>Her middle name is </a:t>
            </a:r>
            <a:r>
              <a:rPr lang="en-US" dirty="0" err="1" smtClean="0"/>
              <a:t>Thi</a:t>
            </a:r>
            <a:endParaRPr lang="en-US" dirty="0" smtClean="0"/>
          </a:p>
          <a:p>
            <a:r>
              <a:rPr lang="en-US" dirty="0" smtClean="0"/>
              <a:t>d/ </a:t>
            </a:r>
            <a:r>
              <a:rPr lang="en-US" b="1" dirty="0" smtClean="0"/>
              <a:t>Where does she live? </a:t>
            </a:r>
            <a:r>
              <a:rPr lang="en-US" dirty="0" smtClean="0"/>
              <a:t>She live at 12 Tran Hung Dao Street.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5410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B 2/ Write. Complete this dialogue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b="1" dirty="0" smtClean="0"/>
              <a:t>(page16)</a:t>
            </a:r>
          </a:p>
          <a:p>
            <a:r>
              <a:rPr lang="en-US" b="1" dirty="0" err="1" smtClean="0"/>
              <a:t>Nga</a:t>
            </a:r>
            <a:r>
              <a:rPr lang="en-US" dirty="0" smtClean="0"/>
              <a:t>: Who is that ?</a:t>
            </a:r>
          </a:p>
          <a:p>
            <a:r>
              <a:rPr lang="en-US" b="1" dirty="0" err="1" smtClean="0"/>
              <a:t>Lan</a:t>
            </a:r>
            <a:r>
              <a:rPr lang="en-US" dirty="0" smtClean="0"/>
              <a:t>: That’s Nam.</a:t>
            </a:r>
          </a:p>
          <a:p>
            <a:r>
              <a:rPr lang="en-US" b="1" dirty="0" err="1" smtClean="0"/>
              <a:t>Nga</a:t>
            </a:r>
            <a:r>
              <a:rPr lang="en-US" b="1" dirty="0" smtClean="0"/>
              <a:t>:</a:t>
            </a:r>
            <a:r>
              <a:rPr lang="en-US" dirty="0" smtClean="0"/>
              <a:t> no. Who is the girl talking to Miss lien?</a:t>
            </a:r>
          </a:p>
          <a:p>
            <a:r>
              <a:rPr lang="en-US" b="1" dirty="0" err="1" smtClean="0"/>
              <a:t>Lan</a:t>
            </a:r>
            <a:r>
              <a:rPr lang="en-US" dirty="0" smtClean="0"/>
              <a:t>: Her name’s </a:t>
            </a:r>
            <a:r>
              <a:rPr lang="en-US" dirty="0" err="1" smtClean="0"/>
              <a:t>Hoa</a:t>
            </a:r>
            <a:r>
              <a:rPr lang="en-US" dirty="0" smtClean="0"/>
              <a:t>. She’s a new student.</a:t>
            </a:r>
          </a:p>
          <a:p>
            <a:r>
              <a:rPr lang="en-US" b="1" dirty="0" err="1" smtClean="0"/>
              <a:t>Nga</a:t>
            </a:r>
            <a:r>
              <a:rPr lang="en-US" dirty="0" smtClean="0"/>
              <a:t>: Which / What class is she in?</a:t>
            </a:r>
          </a:p>
          <a:p>
            <a:r>
              <a:rPr lang="en-US" b="1" dirty="0" err="1" smtClean="0"/>
              <a:t>Lan</a:t>
            </a:r>
            <a:r>
              <a:rPr lang="en-US" dirty="0" smtClean="0"/>
              <a:t>: She’s in our class – class 7 A.</a:t>
            </a:r>
          </a:p>
          <a:p>
            <a:r>
              <a:rPr lang="en-US" b="1" dirty="0" err="1" smtClean="0"/>
              <a:t>Nga</a:t>
            </a:r>
            <a:r>
              <a:rPr lang="en-US" b="1" dirty="0" smtClean="0"/>
              <a:t>:</a:t>
            </a:r>
            <a:r>
              <a:rPr lang="en-US" dirty="0" smtClean="0"/>
              <a:t> Where does she live?</a:t>
            </a:r>
          </a:p>
          <a:p>
            <a:r>
              <a:rPr lang="en-US" b="1" dirty="0" err="1" smtClean="0"/>
              <a:t>Lan</a:t>
            </a:r>
            <a:r>
              <a:rPr lang="en-US" b="1" dirty="0" smtClean="0"/>
              <a:t>: </a:t>
            </a:r>
            <a:r>
              <a:rPr lang="en-US" dirty="0" smtClean="0"/>
              <a:t>She lives on Tran Hung Dao Street with her aunt </a:t>
            </a:r>
          </a:p>
          <a:p>
            <a:r>
              <a:rPr lang="en-US" dirty="0" smtClean="0"/>
              <a:t>         and uncle.</a:t>
            </a:r>
          </a:p>
          <a:p>
            <a:r>
              <a:rPr lang="en-US" b="1" dirty="0" err="1" smtClean="0"/>
              <a:t>Nga</a:t>
            </a:r>
            <a:r>
              <a:rPr lang="en-US" dirty="0" smtClean="0"/>
              <a:t>: Where do her parents live?</a:t>
            </a:r>
          </a:p>
          <a:p>
            <a:r>
              <a:rPr lang="en-US" b="1" dirty="0" err="1" smtClean="0"/>
              <a:t>Lan</a:t>
            </a:r>
            <a:r>
              <a:rPr lang="en-US" dirty="0" smtClean="0"/>
              <a:t>: They live in Hue.</a:t>
            </a:r>
          </a:p>
          <a:p>
            <a:r>
              <a:rPr lang="en-US" b="1" dirty="0" err="1" smtClean="0"/>
              <a:t>Nga</a:t>
            </a:r>
            <a:r>
              <a:rPr lang="en-US" dirty="0" smtClean="0"/>
              <a:t>: She’s tall. How old is she?</a:t>
            </a:r>
          </a:p>
          <a:p>
            <a:r>
              <a:rPr lang="en-US" b="1" dirty="0" err="1" smtClean="0"/>
              <a:t>Lan</a:t>
            </a:r>
            <a:r>
              <a:rPr lang="en-US" dirty="0" smtClean="0"/>
              <a:t>: She’s 13.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4419600"/>
            <a:ext cx="7696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B 3/ Ask your partner questions and complete this form:</a:t>
            </a:r>
          </a:p>
          <a:p>
            <a:r>
              <a:rPr lang="en-US" sz="2000" b="1" dirty="0" smtClean="0">
                <a:solidFill>
                  <a:srgbClr val="00B050"/>
                </a:solidFill>
              </a:rPr>
              <a:t>NAME</a:t>
            </a:r>
            <a:r>
              <a:rPr lang="en-US" sz="2000" dirty="0" smtClean="0"/>
              <a:t>: What’s your name? </a:t>
            </a:r>
            <a:r>
              <a:rPr lang="en-US" sz="2000" dirty="0" smtClean="0">
                <a:solidFill>
                  <a:srgbClr val="7030A0"/>
                </a:solidFill>
              </a:rPr>
              <a:t>My name’s Minh</a:t>
            </a:r>
            <a:r>
              <a:rPr lang="en-US" sz="2000" dirty="0" smtClean="0"/>
              <a:t>.</a:t>
            </a:r>
          </a:p>
          <a:p>
            <a:r>
              <a:rPr lang="en-US" sz="2000" b="1" dirty="0" smtClean="0">
                <a:solidFill>
                  <a:srgbClr val="00B050"/>
                </a:solidFill>
              </a:rPr>
              <a:t>AGE:</a:t>
            </a:r>
            <a:r>
              <a:rPr lang="en-US" sz="2000" dirty="0" smtClean="0"/>
              <a:t> How old are you?  </a:t>
            </a:r>
            <a:r>
              <a:rPr lang="en-US" sz="2000" dirty="0" smtClean="0">
                <a:solidFill>
                  <a:srgbClr val="7030A0"/>
                </a:solidFill>
              </a:rPr>
              <a:t>I’m 13 years old</a:t>
            </a:r>
            <a:r>
              <a:rPr lang="en-US" sz="2000" dirty="0" smtClean="0"/>
              <a:t>.</a:t>
            </a:r>
          </a:p>
          <a:p>
            <a:r>
              <a:rPr lang="en-US" sz="2000" b="1" dirty="0" smtClean="0">
                <a:solidFill>
                  <a:srgbClr val="00B050"/>
                </a:solidFill>
              </a:rPr>
              <a:t>GRADE</a:t>
            </a:r>
            <a:r>
              <a:rPr lang="en-US" sz="2000" dirty="0" smtClean="0"/>
              <a:t>: Which grade are you in? </a:t>
            </a:r>
            <a:r>
              <a:rPr lang="en-US" sz="2000" dirty="0" smtClean="0">
                <a:solidFill>
                  <a:srgbClr val="7030A0"/>
                </a:solidFill>
              </a:rPr>
              <a:t>I’m in class 7 A</a:t>
            </a:r>
          </a:p>
          <a:p>
            <a:r>
              <a:rPr lang="en-US" sz="2000" b="1" dirty="0" smtClean="0">
                <a:solidFill>
                  <a:srgbClr val="00B050"/>
                </a:solidFill>
              </a:rPr>
              <a:t>SCHOOL:</a:t>
            </a:r>
            <a:r>
              <a:rPr lang="en-US" sz="2000" dirty="0" smtClean="0"/>
              <a:t> Which school are you in? </a:t>
            </a:r>
            <a:r>
              <a:rPr lang="en-US" sz="2000" dirty="0" smtClean="0">
                <a:solidFill>
                  <a:srgbClr val="7030A0"/>
                </a:solidFill>
              </a:rPr>
              <a:t>I’m in Bach Dang School</a:t>
            </a:r>
            <a:r>
              <a:rPr lang="en-US" sz="2000" dirty="0" smtClean="0"/>
              <a:t>.</a:t>
            </a:r>
          </a:p>
          <a:p>
            <a:r>
              <a:rPr lang="en-US" sz="2000" b="1" dirty="0" smtClean="0">
                <a:solidFill>
                  <a:srgbClr val="00B050"/>
                </a:solidFill>
              </a:rPr>
              <a:t>HOME ADDRESS</a:t>
            </a:r>
            <a:r>
              <a:rPr lang="en-US" sz="2000" dirty="0" smtClean="0"/>
              <a:t>: What’s your address? </a:t>
            </a:r>
            <a:r>
              <a:rPr lang="en-US" sz="2000" dirty="0" smtClean="0">
                <a:solidFill>
                  <a:srgbClr val="7030A0"/>
                </a:solidFill>
              </a:rPr>
              <a:t>My address is at 12 THD Street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pic>
        <p:nvPicPr>
          <p:cNvPr id="2050" name="Picture 2" descr="D:\back to school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533400"/>
            <a:ext cx="3505200" cy="3886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/>
              <a:t>Tiết</a:t>
            </a:r>
            <a:r>
              <a:rPr lang="en-US" sz="2400" b="1" u="sng" dirty="0" smtClean="0"/>
              <a:t> 5</a:t>
            </a:r>
            <a:r>
              <a:rPr lang="en-US" sz="2400" dirty="0" smtClean="0"/>
              <a:t>: </a:t>
            </a:r>
            <a:r>
              <a:rPr lang="en-US" sz="2400" b="1" dirty="0" smtClean="0">
                <a:solidFill>
                  <a:srgbClr val="FF0000"/>
                </a:solidFill>
              </a:rPr>
              <a:t>B 4/ Listen. Then practice with a partner.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D:\Back to school 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14400"/>
            <a:ext cx="4191000" cy="2286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267200" y="1295400"/>
            <a:ext cx="4876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Nam</a:t>
            </a:r>
            <a:r>
              <a:rPr lang="en-US" dirty="0" smtClean="0"/>
              <a:t>: Where do you live, </a:t>
            </a:r>
            <a:r>
              <a:rPr lang="en-US" dirty="0" err="1" smtClean="0"/>
              <a:t>Hoa</a:t>
            </a:r>
            <a:r>
              <a:rPr lang="en-US" dirty="0" smtClean="0"/>
              <a:t>?</a:t>
            </a:r>
          </a:p>
          <a:p>
            <a:r>
              <a:rPr lang="en-US" b="1" dirty="0" err="1" smtClean="0"/>
              <a:t>Hoa</a:t>
            </a:r>
            <a:r>
              <a:rPr lang="en-US" dirty="0" smtClean="0"/>
              <a:t>: I live at 12 Tran Hung Dao Street.</a:t>
            </a:r>
          </a:p>
          <a:p>
            <a:r>
              <a:rPr lang="en-US" b="1" dirty="0" smtClean="0"/>
              <a:t>Nam</a:t>
            </a:r>
            <a:r>
              <a:rPr lang="en-US" dirty="0" smtClean="0"/>
              <a:t>: How far is it from your house to school?</a:t>
            </a:r>
          </a:p>
          <a:p>
            <a:r>
              <a:rPr lang="en-US" b="1" dirty="0" err="1" smtClean="0"/>
              <a:t>Hoa</a:t>
            </a:r>
            <a:r>
              <a:rPr lang="en-US" dirty="0" smtClean="0"/>
              <a:t>: It’s not far – about one kilometer.</a:t>
            </a:r>
          </a:p>
          <a:p>
            <a:r>
              <a:rPr lang="en-US" b="1" dirty="0" smtClean="0"/>
              <a:t>Nam</a:t>
            </a:r>
            <a:r>
              <a:rPr lang="en-US" dirty="0" smtClean="0"/>
              <a:t>: How do you go to school?</a:t>
            </a:r>
          </a:p>
          <a:p>
            <a:r>
              <a:rPr lang="en-US" b="1" dirty="0" err="1" smtClean="0"/>
              <a:t>Hoa</a:t>
            </a:r>
            <a:r>
              <a:rPr lang="en-US" dirty="0" smtClean="0"/>
              <a:t>: I go to school by bike.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3352800"/>
            <a:ext cx="8534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STRUCTURES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000" b="1" dirty="0" smtClean="0"/>
              <a:t>1/ </a:t>
            </a:r>
            <a:r>
              <a:rPr lang="en-US" sz="2000" b="1" dirty="0" err="1" smtClean="0"/>
              <a:t>Hỏi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Trả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lời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về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khoảng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cách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giữa</a:t>
            </a:r>
            <a:r>
              <a:rPr lang="en-US" sz="2000" b="1" dirty="0" smtClean="0"/>
              <a:t> 2 </a:t>
            </a:r>
            <a:r>
              <a:rPr lang="en-US" sz="2000" b="1" dirty="0" err="1" smtClean="0"/>
              <a:t>địa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điểm</a:t>
            </a:r>
            <a:r>
              <a:rPr lang="en-US" dirty="0" smtClean="0"/>
              <a:t>:</a:t>
            </a:r>
          </a:p>
          <a:p>
            <a:r>
              <a:rPr lang="en-US" dirty="0" smtClean="0"/>
              <a:t>     </a:t>
            </a:r>
            <a:r>
              <a:rPr lang="en-US" sz="2000" b="1" dirty="0" smtClean="0">
                <a:solidFill>
                  <a:srgbClr val="00B050"/>
                </a:solidFill>
              </a:rPr>
              <a:t>HOW FAR + is + it + from ….. + to…..?</a:t>
            </a:r>
          </a:p>
          <a:p>
            <a:r>
              <a:rPr lang="en-US" sz="2000" b="1" dirty="0" smtClean="0">
                <a:solidFill>
                  <a:srgbClr val="00B050"/>
                </a:solidFill>
              </a:rPr>
              <a:t>     It’s + (about) + </a:t>
            </a:r>
            <a:r>
              <a:rPr lang="en-US" sz="2000" b="1" dirty="0" err="1" smtClean="0">
                <a:solidFill>
                  <a:srgbClr val="00B050"/>
                </a:solidFill>
              </a:rPr>
              <a:t>khoảng</a:t>
            </a:r>
            <a:r>
              <a:rPr lang="en-US" sz="2000" b="1" dirty="0" smtClean="0">
                <a:solidFill>
                  <a:srgbClr val="00B050"/>
                </a:solidFill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</a:rPr>
              <a:t>cách</a:t>
            </a:r>
            <a:r>
              <a:rPr lang="en-US" sz="2000" b="1" dirty="0" smtClean="0">
                <a:solidFill>
                  <a:srgbClr val="00B050"/>
                </a:solidFill>
              </a:rPr>
              <a:t> (meter/ kilometer)</a:t>
            </a:r>
          </a:p>
          <a:p>
            <a:r>
              <a:rPr lang="en-US" b="1" u="sng" dirty="0" smtClean="0"/>
              <a:t>EX</a:t>
            </a:r>
            <a:r>
              <a:rPr lang="en-US" dirty="0" smtClean="0"/>
              <a:t>: How far is it from your house to BD school? </a:t>
            </a:r>
            <a:r>
              <a:rPr lang="en-US" dirty="0" smtClean="0">
                <a:sym typeface="Wingdings" pitchFamily="2" charset="2"/>
              </a:rPr>
              <a:t> It’s about one kilometer.</a:t>
            </a:r>
          </a:p>
          <a:p>
            <a:r>
              <a:rPr lang="en-US" dirty="0" smtClean="0">
                <a:sym typeface="Wingdings" pitchFamily="2" charset="2"/>
              </a:rPr>
              <a:t>       How far is it from your house to NVT market?  It’s 500 meters.</a:t>
            </a:r>
          </a:p>
          <a:p>
            <a:r>
              <a:rPr lang="en-US" sz="2000" b="1" dirty="0" smtClean="0">
                <a:sym typeface="Wingdings" pitchFamily="2" charset="2"/>
              </a:rPr>
              <a:t>2/ </a:t>
            </a:r>
            <a:r>
              <a:rPr lang="en-US" sz="2000" b="1" dirty="0" err="1" smtClean="0">
                <a:sym typeface="Wingdings" pitchFamily="2" charset="2"/>
              </a:rPr>
              <a:t>Hỏi</a:t>
            </a:r>
            <a:r>
              <a:rPr lang="en-US" sz="2000" b="1" dirty="0" smtClean="0">
                <a:sym typeface="Wingdings" pitchFamily="2" charset="2"/>
              </a:rPr>
              <a:t>, </a:t>
            </a:r>
            <a:r>
              <a:rPr lang="en-US" sz="2000" b="1" dirty="0" err="1" smtClean="0">
                <a:sym typeface="Wingdings" pitchFamily="2" charset="2"/>
              </a:rPr>
              <a:t>Trả</a:t>
            </a:r>
            <a:r>
              <a:rPr lang="en-US" sz="2000" b="1" dirty="0" smtClean="0">
                <a:sym typeface="Wingdings" pitchFamily="2" charset="2"/>
              </a:rPr>
              <a:t> </a:t>
            </a:r>
            <a:r>
              <a:rPr lang="en-US" sz="2000" b="1" dirty="0" err="1" smtClean="0">
                <a:sym typeface="Wingdings" pitchFamily="2" charset="2"/>
              </a:rPr>
              <a:t>lời</a:t>
            </a:r>
            <a:r>
              <a:rPr lang="en-US" sz="2000" b="1" dirty="0" smtClean="0">
                <a:sym typeface="Wingdings" pitchFamily="2" charset="2"/>
              </a:rPr>
              <a:t> </a:t>
            </a:r>
            <a:r>
              <a:rPr lang="en-US" sz="2000" b="1" dirty="0" err="1" smtClean="0">
                <a:sym typeface="Wingdings" pitchFamily="2" charset="2"/>
              </a:rPr>
              <a:t>về</a:t>
            </a:r>
            <a:r>
              <a:rPr lang="en-US" sz="2000" b="1" dirty="0" smtClean="0">
                <a:sym typeface="Wingdings" pitchFamily="2" charset="2"/>
              </a:rPr>
              <a:t> </a:t>
            </a:r>
            <a:r>
              <a:rPr lang="en-US" sz="2000" b="1" dirty="0" err="1" smtClean="0">
                <a:sym typeface="Wingdings" pitchFamily="2" charset="2"/>
              </a:rPr>
              <a:t>phương</a:t>
            </a:r>
            <a:r>
              <a:rPr lang="en-US" sz="2000" b="1" dirty="0" smtClean="0">
                <a:sym typeface="Wingdings" pitchFamily="2" charset="2"/>
              </a:rPr>
              <a:t> </a:t>
            </a:r>
            <a:r>
              <a:rPr lang="en-US" sz="2000" b="1" dirty="0" err="1" smtClean="0">
                <a:sym typeface="Wingdings" pitchFamily="2" charset="2"/>
              </a:rPr>
              <a:t>tiện</a:t>
            </a:r>
            <a:r>
              <a:rPr lang="en-US" sz="2000" b="1" dirty="0" smtClean="0">
                <a:sym typeface="Wingdings" pitchFamily="2" charset="2"/>
              </a:rPr>
              <a:t> </a:t>
            </a:r>
            <a:r>
              <a:rPr lang="en-US" sz="2000" b="1" dirty="0" err="1" smtClean="0">
                <a:sym typeface="Wingdings" pitchFamily="2" charset="2"/>
              </a:rPr>
              <a:t>đi</a:t>
            </a:r>
            <a:r>
              <a:rPr lang="en-US" sz="2000" b="1" dirty="0" smtClean="0">
                <a:sym typeface="Wingdings" pitchFamily="2" charset="2"/>
              </a:rPr>
              <a:t> </a:t>
            </a:r>
            <a:r>
              <a:rPr lang="en-US" sz="2000" b="1" dirty="0" err="1" smtClean="0">
                <a:sym typeface="Wingdings" pitchFamily="2" charset="2"/>
              </a:rPr>
              <a:t>lại</a:t>
            </a:r>
            <a:r>
              <a:rPr lang="en-US" sz="2000" b="1" dirty="0" smtClean="0">
                <a:sym typeface="Wingdings" pitchFamily="2" charset="2"/>
              </a:rPr>
              <a:t>:</a:t>
            </a:r>
          </a:p>
          <a:p>
            <a:r>
              <a:rPr lang="en-US" dirty="0" smtClean="0">
                <a:sym typeface="Wingdings" pitchFamily="2" charset="2"/>
              </a:rPr>
              <a:t>     </a:t>
            </a:r>
            <a:r>
              <a:rPr lang="en-US" sz="2000" b="1" dirty="0" smtClean="0">
                <a:solidFill>
                  <a:srgbClr val="7030A0"/>
                </a:solidFill>
                <a:sym typeface="Wingdings" pitchFamily="2" charset="2"/>
              </a:rPr>
              <a:t>How do you go to school?  </a:t>
            </a:r>
            <a:r>
              <a:rPr lang="en-US" sz="2000" dirty="0" smtClean="0">
                <a:sym typeface="Wingdings" pitchFamily="2" charset="2"/>
              </a:rPr>
              <a:t>I go to school by bike./ by bus/ go on foot</a:t>
            </a:r>
          </a:p>
          <a:p>
            <a:r>
              <a:rPr lang="en-US" sz="2000" b="1" dirty="0" smtClean="0">
                <a:solidFill>
                  <a:srgbClr val="7030A0"/>
                </a:solidFill>
                <a:sym typeface="Wingdings" pitchFamily="2" charset="2"/>
              </a:rPr>
              <a:t>     How does she/ he go to school/  </a:t>
            </a:r>
            <a:r>
              <a:rPr lang="en-US" sz="2000" dirty="0" smtClean="0">
                <a:solidFill>
                  <a:srgbClr val="002060"/>
                </a:solidFill>
                <a:sym typeface="Wingdings" pitchFamily="2" charset="2"/>
              </a:rPr>
              <a:t>She/ He goes to school by motorbike.</a:t>
            </a:r>
            <a:endParaRPr lang="en-US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6705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B 5/ </a:t>
            </a:r>
            <a:r>
              <a:rPr lang="en-US" sz="2400" b="1" u="sng" dirty="0" smtClean="0"/>
              <a:t>Ask and answer with a partner</a:t>
            </a:r>
            <a:r>
              <a:rPr lang="en-US" sz="2400" b="1" dirty="0" smtClean="0"/>
              <a:t>: </a:t>
            </a:r>
            <a:r>
              <a:rPr lang="en-US" sz="2000" dirty="0" smtClean="0"/>
              <a:t>(page17)</a:t>
            </a:r>
          </a:p>
          <a:p>
            <a:r>
              <a:rPr lang="en-US" sz="2000" b="1" dirty="0" smtClean="0">
                <a:solidFill>
                  <a:srgbClr val="FF0000"/>
                </a:solidFill>
              </a:rPr>
              <a:t>How far is it from your house to school?</a:t>
            </a:r>
          </a:p>
          <a:p>
            <a:r>
              <a:rPr lang="en-US" sz="2000" b="1" dirty="0" smtClean="0">
                <a:solidFill>
                  <a:srgbClr val="FF0000"/>
                </a:solidFill>
              </a:rPr>
              <a:t>It’s …….</a:t>
            </a:r>
          </a:p>
          <a:p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1027" name="Picture 3" descr="D:\Bến thành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295400"/>
            <a:ext cx="4572000" cy="4267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1524000"/>
            <a:ext cx="4572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1/ </a:t>
            </a:r>
            <a:r>
              <a:rPr lang="en-US" b="1" dirty="0" smtClean="0">
                <a:solidFill>
                  <a:srgbClr val="00B050"/>
                </a:solidFill>
              </a:rPr>
              <a:t>Market</a:t>
            </a:r>
          </a:p>
          <a:p>
            <a:r>
              <a:rPr lang="en-US" dirty="0" smtClean="0"/>
              <a:t>How far is it from your house to the market?</a:t>
            </a:r>
          </a:p>
          <a:p>
            <a:r>
              <a:rPr lang="en-US" dirty="0" smtClean="0"/>
              <a:t>It’s (about) 500 kilometers.</a:t>
            </a:r>
          </a:p>
          <a:p>
            <a:endParaRPr lang="en-US" dirty="0" smtClean="0"/>
          </a:p>
          <a:p>
            <a:r>
              <a:rPr lang="en-US" dirty="0" smtClean="0"/>
              <a:t>2/ </a:t>
            </a:r>
            <a:r>
              <a:rPr lang="en-US" b="1" dirty="0" smtClean="0">
                <a:solidFill>
                  <a:srgbClr val="00B050"/>
                </a:solidFill>
              </a:rPr>
              <a:t>Movie theater</a:t>
            </a:r>
          </a:p>
          <a:p>
            <a:r>
              <a:rPr lang="en-US" dirty="0" smtClean="0"/>
              <a:t>____________________________________________________________________________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3/ </a:t>
            </a:r>
            <a:r>
              <a:rPr lang="en-US" b="1" dirty="0" smtClean="0">
                <a:solidFill>
                  <a:srgbClr val="00B050"/>
                </a:solidFill>
              </a:rPr>
              <a:t>Post office</a:t>
            </a:r>
          </a:p>
          <a:p>
            <a:r>
              <a:rPr lang="en-US" dirty="0" smtClean="0"/>
              <a:t>____________________________________________________________________________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4/ </a:t>
            </a:r>
            <a:r>
              <a:rPr lang="en-US" b="1" dirty="0" smtClean="0">
                <a:solidFill>
                  <a:srgbClr val="00B050"/>
                </a:solidFill>
              </a:rPr>
              <a:t>Bus stop</a:t>
            </a:r>
          </a:p>
          <a:p>
            <a:r>
              <a:rPr lang="en-US" dirty="0" smtClean="0"/>
              <a:t>____________________________________________________________________________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04800"/>
            <a:ext cx="9144000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Tiết</a:t>
            </a:r>
            <a:r>
              <a:rPr lang="en-US" sz="2000" b="1" dirty="0" smtClean="0"/>
              <a:t> 6:</a:t>
            </a:r>
            <a:r>
              <a:rPr lang="en-US" sz="2000" b="1" dirty="0" smtClean="0">
                <a:solidFill>
                  <a:srgbClr val="FF0000"/>
                </a:solidFill>
              </a:rPr>
              <a:t>                                       </a:t>
            </a:r>
            <a:r>
              <a:rPr lang="en-US" sz="2800" b="1" u="sng" dirty="0" smtClean="0">
                <a:solidFill>
                  <a:srgbClr val="FF0000"/>
                </a:solidFill>
              </a:rPr>
              <a:t>GRAMMAR</a:t>
            </a:r>
            <a:endParaRPr lang="en-US" sz="2800" u="sng" dirty="0" smtClean="0"/>
          </a:p>
          <a:p>
            <a:r>
              <a:rPr lang="en-US" b="1" u="sng" dirty="0" smtClean="0"/>
              <a:t>I/ Comparative and Superlative Adjectives</a:t>
            </a:r>
            <a:r>
              <a:rPr lang="en-US" dirty="0" smtClean="0"/>
              <a:t>: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a/ </a:t>
            </a:r>
            <a:r>
              <a:rPr lang="en-US" b="1" u="sng" dirty="0" smtClean="0">
                <a:solidFill>
                  <a:srgbClr val="7030A0"/>
                </a:solidFill>
              </a:rPr>
              <a:t>Comparative</a:t>
            </a:r>
            <a:r>
              <a:rPr lang="en-US" dirty="0" smtClean="0"/>
              <a:t>:                       * (short) </a:t>
            </a:r>
            <a:r>
              <a:rPr lang="en-US" b="1" dirty="0" err="1" smtClean="0"/>
              <a:t>Adj</a:t>
            </a:r>
            <a:r>
              <a:rPr lang="en-US" b="1" dirty="0" smtClean="0"/>
              <a:t> </a:t>
            </a:r>
            <a:r>
              <a:rPr lang="en-US" dirty="0" smtClean="0"/>
              <a:t>+ </a:t>
            </a:r>
            <a:r>
              <a:rPr lang="en-US" b="1" dirty="0" smtClean="0">
                <a:solidFill>
                  <a:srgbClr val="FF0000"/>
                </a:solidFill>
              </a:rPr>
              <a:t>ER</a:t>
            </a:r>
            <a:r>
              <a:rPr lang="en-US" dirty="0" smtClean="0"/>
              <a:t> + </a:t>
            </a:r>
            <a:r>
              <a:rPr lang="en-US" b="1" dirty="0" smtClean="0">
                <a:solidFill>
                  <a:srgbClr val="FF0000"/>
                </a:solidFill>
              </a:rPr>
              <a:t>than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                                                    * </a:t>
            </a:r>
            <a:r>
              <a:rPr lang="en-US" b="1" dirty="0" smtClean="0">
                <a:solidFill>
                  <a:srgbClr val="FF0000"/>
                </a:solidFill>
              </a:rPr>
              <a:t>More</a:t>
            </a:r>
            <a:r>
              <a:rPr lang="en-US" dirty="0" smtClean="0"/>
              <a:t> + (long) </a:t>
            </a:r>
            <a:r>
              <a:rPr lang="en-US" b="1" dirty="0" err="1" smtClean="0"/>
              <a:t>Ad</a:t>
            </a:r>
            <a:r>
              <a:rPr lang="en-US" dirty="0" err="1" smtClean="0"/>
              <a:t>j</a:t>
            </a:r>
            <a:r>
              <a:rPr lang="en-US" dirty="0" smtClean="0"/>
              <a:t> + </a:t>
            </a:r>
            <a:r>
              <a:rPr lang="en-US" b="1" dirty="0" smtClean="0">
                <a:solidFill>
                  <a:srgbClr val="FF0000"/>
                </a:solidFill>
              </a:rPr>
              <a:t>than</a:t>
            </a:r>
            <a:r>
              <a:rPr lang="en-US" dirty="0" smtClean="0"/>
              <a:t> …</a:t>
            </a:r>
          </a:p>
          <a:p>
            <a:r>
              <a:rPr lang="en-US" b="1" dirty="0" smtClean="0"/>
              <a:t>Ex</a:t>
            </a:r>
            <a:r>
              <a:rPr lang="en-US" dirty="0" smtClean="0"/>
              <a:t>: </a:t>
            </a:r>
            <a:r>
              <a:rPr lang="en-US" dirty="0" err="1" smtClean="0"/>
              <a:t>Lan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00B050"/>
                </a:solidFill>
              </a:rPr>
              <a:t>taller than</a:t>
            </a:r>
            <a:r>
              <a:rPr lang="en-US" dirty="0" smtClean="0"/>
              <a:t> </a:t>
            </a:r>
            <a:r>
              <a:rPr lang="en-US" dirty="0" err="1" smtClean="0"/>
              <a:t>Hoa</a:t>
            </a:r>
            <a:r>
              <a:rPr lang="en-US" dirty="0" smtClean="0"/>
              <a:t>.</a:t>
            </a:r>
          </a:p>
          <a:p>
            <a:r>
              <a:rPr lang="en-US" dirty="0" smtClean="0"/>
              <a:t>      Nam is </a:t>
            </a:r>
            <a:r>
              <a:rPr lang="en-US" dirty="0" smtClean="0">
                <a:solidFill>
                  <a:srgbClr val="00B050"/>
                </a:solidFill>
              </a:rPr>
              <a:t>more intelligent than</a:t>
            </a:r>
            <a:r>
              <a:rPr lang="en-US" dirty="0" smtClean="0"/>
              <a:t> minh.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b/ </a:t>
            </a:r>
            <a:r>
              <a:rPr lang="en-US" b="1" u="sng" dirty="0" smtClean="0">
                <a:solidFill>
                  <a:srgbClr val="7030A0"/>
                </a:solidFill>
              </a:rPr>
              <a:t>Superlative</a:t>
            </a:r>
            <a:r>
              <a:rPr lang="en-US" dirty="0" smtClean="0"/>
              <a:t>:        * </a:t>
            </a:r>
            <a:r>
              <a:rPr lang="en-US" b="1" dirty="0" smtClean="0">
                <a:solidFill>
                  <a:srgbClr val="FF0000"/>
                </a:solidFill>
              </a:rPr>
              <a:t>The</a:t>
            </a:r>
            <a:r>
              <a:rPr lang="en-US" dirty="0" smtClean="0"/>
              <a:t> (short) </a:t>
            </a:r>
            <a:r>
              <a:rPr lang="en-US" b="1" dirty="0" err="1" smtClean="0">
                <a:solidFill>
                  <a:srgbClr val="FF0000"/>
                </a:solidFill>
              </a:rPr>
              <a:t>Adj</a:t>
            </a:r>
            <a:r>
              <a:rPr lang="en-US" dirty="0" smtClean="0"/>
              <a:t> + </a:t>
            </a:r>
            <a:r>
              <a:rPr lang="en-US" b="1" dirty="0" smtClean="0">
                <a:solidFill>
                  <a:srgbClr val="FF0000"/>
                </a:solidFill>
              </a:rPr>
              <a:t>EST</a:t>
            </a:r>
          </a:p>
          <a:p>
            <a:r>
              <a:rPr lang="en-US" dirty="0" smtClean="0"/>
              <a:t>                                   * </a:t>
            </a:r>
            <a:r>
              <a:rPr lang="en-US" b="1" dirty="0" smtClean="0">
                <a:solidFill>
                  <a:srgbClr val="FF0000"/>
                </a:solidFill>
              </a:rPr>
              <a:t>The most </a:t>
            </a:r>
            <a:r>
              <a:rPr lang="en-US" dirty="0" smtClean="0"/>
              <a:t>+ (long) </a:t>
            </a:r>
            <a:r>
              <a:rPr lang="en-US" b="1" dirty="0" err="1" smtClean="0">
                <a:solidFill>
                  <a:srgbClr val="FF0000"/>
                </a:solidFill>
              </a:rPr>
              <a:t>Adj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/>
              <a:t>Ex</a:t>
            </a:r>
            <a:r>
              <a:rPr lang="en-US" dirty="0" smtClean="0"/>
              <a:t>: Tam is </a:t>
            </a:r>
            <a:r>
              <a:rPr lang="en-US" dirty="0" smtClean="0">
                <a:solidFill>
                  <a:srgbClr val="00B050"/>
                </a:solidFill>
              </a:rPr>
              <a:t>the tallest </a:t>
            </a:r>
            <a:r>
              <a:rPr lang="en-US" dirty="0" smtClean="0"/>
              <a:t>boy in my class.</a:t>
            </a:r>
          </a:p>
          <a:p>
            <a:r>
              <a:rPr lang="en-US" dirty="0" smtClean="0"/>
              <a:t>       She is </a:t>
            </a:r>
            <a:r>
              <a:rPr lang="en-US" dirty="0" smtClean="0">
                <a:solidFill>
                  <a:srgbClr val="00B050"/>
                </a:solidFill>
              </a:rPr>
              <a:t>the most beautiful</a:t>
            </a:r>
            <a:r>
              <a:rPr lang="en-US" dirty="0" smtClean="0"/>
              <a:t> girl.</a:t>
            </a:r>
          </a:p>
          <a:p>
            <a:endParaRPr lang="en-US" dirty="0" smtClean="0"/>
          </a:p>
          <a:p>
            <a:r>
              <a:rPr lang="en-US" b="1" u="sng" dirty="0" smtClean="0"/>
              <a:t>2/ WH- Questions</a:t>
            </a:r>
            <a:r>
              <a:rPr lang="en-US" dirty="0" smtClean="0"/>
              <a:t>: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nghi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: </a:t>
            </a:r>
            <a:r>
              <a:rPr lang="en-US" b="1" dirty="0" smtClean="0">
                <a:solidFill>
                  <a:srgbClr val="FF0000"/>
                </a:solidFill>
              </a:rPr>
              <a:t>What/ Where/ Who/ Why/ When/ How</a:t>
            </a:r>
            <a:r>
              <a:rPr lang="en-US" b="1" dirty="0" smtClean="0"/>
              <a:t>…</a:t>
            </a:r>
          </a:p>
          <a:p>
            <a:r>
              <a:rPr lang="en-US" b="1" dirty="0" smtClean="0"/>
              <a:t>Ex</a:t>
            </a:r>
            <a:r>
              <a:rPr lang="en-US" dirty="0" smtClean="0"/>
              <a:t>: </a:t>
            </a:r>
            <a:r>
              <a:rPr lang="en-US" u="sng" dirty="0" smtClean="0"/>
              <a:t>What</a:t>
            </a:r>
            <a:r>
              <a:rPr lang="en-US" dirty="0" smtClean="0"/>
              <a:t>’s your name?/ </a:t>
            </a:r>
            <a:r>
              <a:rPr lang="en-US" u="sng" dirty="0" smtClean="0"/>
              <a:t>Where</a:t>
            </a:r>
            <a:r>
              <a:rPr lang="en-US" dirty="0" smtClean="0"/>
              <a:t> do you live?/ </a:t>
            </a:r>
            <a:r>
              <a:rPr lang="en-US" b="1" dirty="0" smtClean="0"/>
              <a:t>How</a:t>
            </a:r>
            <a:r>
              <a:rPr lang="en-US" dirty="0" smtClean="0"/>
              <a:t> do you go to school?/ </a:t>
            </a:r>
            <a:r>
              <a:rPr lang="en-US" b="1" dirty="0" smtClean="0"/>
              <a:t>How</a:t>
            </a:r>
            <a:r>
              <a:rPr lang="en-US" dirty="0" smtClean="0"/>
              <a:t> old are you?....</a:t>
            </a:r>
          </a:p>
          <a:p>
            <a:endParaRPr lang="en-US" dirty="0" smtClean="0"/>
          </a:p>
          <a:p>
            <a:r>
              <a:rPr lang="en-US" b="1" dirty="0" smtClean="0"/>
              <a:t>3/ *</a:t>
            </a:r>
            <a:r>
              <a:rPr lang="en-US" b="1" dirty="0" smtClean="0">
                <a:solidFill>
                  <a:srgbClr val="FF0000"/>
                </a:solidFill>
              </a:rPr>
              <a:t>A lot of/ Lots of </a:t>
            </a:r>
            <a:r>
              <a:rPr lang="en-US" b="1" dirty="0" smtClean="0"/>
              <a:t>+ </a:t>
            </a:r>
            <a:r>
              <a:rPr lang="en-US" b="1" dirty="0" err="1" smtClean="0"/>
              <a:t>Danh</a:t>
            </a:r>
            <a:r>
              <a:rPr lang="en-US" b="1" dirty="0" smtClean="0"/>
              <a:t> </a:t>
            </a:r>
            <a:r>
              <a:rPr lang="en-US" b="1" dirty="0" err="1" smtClean="0"/>
              <a:t>Từ</a:t>
            </a:r>
            <a:r>
              <a:rPr lang="en-US" b="1" dirty="0" smtClean="0"/>
              <a:t> </a:t>
            </a:r>
            <a:r>
              <a:rPr lang="en-US" b="1" dirty="0" err="1" smtClean="0"/>
              <a:t>đếm</a:t>
            </a:r>
            <a:r>
              <a:rPr lang="en-US" b="1" dirty="0" smtClean="0"/>
              <a:t> </a:t>
            </a:r>
            <a:r>
              <a:rPr lang="en-US" b="1" dirty="0" err="1" smtClean="0"/>
              <a:t>được</a:t>
            </a:r>
            <a:r>
              <a:rPr lang="en-US" b="1" dirty="0" smtClean="0"/>
              <a:t> </a:t>
            </a:r>
            <a:r>
              <a:rPr lang="en-US" b="1" dirty="0" err="1" smtClean="0"/>
              <a:t>số</a:t>
            </a:r>
            <a:r>
              <a:rPr lang="en-US" b="1" dirty="0" smtClean="0"/>
              <a:t> </a:t>
            </a:r>
            <a:r>
              <a:rPr lang="en-US" b="1" dirty="0" err="1" smtClean="0"/>
              <a:t>nhiều</a:t>
            </a:r>
            <a:r>
              <a:rPr lang="en-US" b="1" dirty="0" smtClean="0"/>
              <a:t> </a:t>
            </a:r>
            <a:r>
              <a:rPr lang="en-US" b="1" dirty="0" err="1" smtClean="0"/>
              <a:t>và</a:t>
            </a:r>
            <a:r>
              <a:rPr lang="en-US" b="1" dirty="0" smtClean="0"/>
              <a:t> DT </a:t>
            </a:r>
            <a:r>
              <a:rPr lang="en-US" b="1" dirty="0" err="1" smtClean="0"/>
              <a:t>không</a:t>
            </a:r>
            <a:r>
              <a:rPr lang="en-US" b="1" dirty="0" smtClean="0"/>
              <a:t> </a:t>
            </a:r>
            <a:r>
              <a:rPr lang="en-US" b="1" dirty="0" err="1" smtClean="0"/>
              <a:t>đếm</a:t>
            </a:r>
            <a:r>
              <a:rPr lang="en-US" b="1" dirty="0" smtClean="0"/>
              <a:t> </a:t>
            </a:r>
            <a:r>
              <a:rPr lang="en-US" b="1" dirty="0" err="1" smtClean="0"/>
              <a:t>được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Ex</a:t>
            </a:r>
            <a:r>
              <a:rPr lang="en-US" dirty="0" smtClean="0"/>
              <a:t>: I have </a:t>
            </a:r>
            <a:r>
              <a:rPr lang="en-US" dirty="0" smtClean="0">
                <a:solidFill>
                  <a:srgbClr val="00B050"/>
                </a:solidFill>
              </a:rPr>
              <a:t>a lot of </a:t>
            </a:r>
            <a:r>
              <a:rPr lang="en-US" dirty="0" smtClean="0"/>
              <a:t>friends in BD school./ I have </a:t>
            </a:r>
            <a:r>
              <a:rPr lang="en-US" dirty="0" smtClean="0">
                <a:solidFill>
                  <a:srgbClr val="00B050"/>
                </a:solidFill>
              </a:rPr>
              <a:t>a lot of </a:t>
            </a:r>
            <a:r>
              <a:rPr lang="en-US" dirty="0" smtClean="0"/>
              <a:t>time./ I like black coffee with </a:t>
            </a:r>
            <a:r>
              <a:rPr lang="en-US" dirty="0" smtClean="0">
                <a:solidFill>
                  <a:srgbClr val="00B050"/>
                </a:solidFill>
              </a:rPr>
              <a:t>lots of </a:t>
            </a:r>
            <a:r>
              <a:rPr lang="en-US" dirty="0" smtClean="0"/>
              <a:t>sugar.</a:t>
            </a:r>
          </a:p>
          <a:p>
            <a:r>
              <a:rPr lang="en-US" dirty="0" smtClean="0"/>
              <a:t>     </a:t>
            </a:r>
            <a:r>
              <a:rPr lang="en-US" b="1" dirty="0" smtClean="0"/>
              <a:t>*</a:t>
            </a:r>
            <a:r>
              <a:rPr lang="en-US" b="1" dirty="0" smtClean="0">
                <a:solidFill>
                  <a:srgbClr val="FF0000"/>
                </a:solidFill>
              </a:rPr>
              <a:t>Many</a:t>
            </a:r>
            <a:r>
              <a:rPr lang="en-US" b="1" dirty="0" smtClean="0"/>
              <a:t> + </a:t>
            </a:r>
            <a:r>
              <a:rPr lang="en-US" b="1" dirty="0" err="1" smtClean="0"/>
              <a:t>Danh</a:t>
            </a:r>
            <a:r>
              <a:rPr lang="en-US" b="1" dirty="0" smtClean="0"/>
              <a:t> </a:t>
            </a:r>
            <a:r>
              <a:rPr lang="en-US" b="1" dirty="0" err="1" smtClean="0"/>
              <a:t>từ</a:t>
            </a:r>
            <a:r>
              <a:rPr lang="en-US" b="1" dirty="0" smtClean="0"/>
              <a:t> </a:t>
            </a:r>
            <a:r>
              <a:rPr lang="en-US" b="1" dirty="0" err="1" smtClean="0"/>
              <a:t>đếm</a:t>
            </a:r>
            <a:r>
              <a:rPr lang="en-US" b="1" dirty="0" smtClean="0"/>
              <a:t> </a:t>
            </a:r>
            <a:r>
              <a:rPr lang="en-US" b="1" dirty="0" err="1" smtClean="0"/>
              <a:t>được</a:t>
            </a:r>
            <a:r>
              <a:rPr lang="en-US" b="1" dirty="0" smtClean="0"/>
              <a:t> </a:t>
            </a:r>
            <a:r>
              <a:rPr lang="en-US" b="1" dirty="0" err="1" smtClean="0"/>
              <a:t>số</a:t>
            </a:r>
            <a:r>
              <a:rPr lang="en-US" b="1" dirty="0" smtClean="0"/>
              <a:t> </a:t>
            </a:r>
            <a:r>
              <a:rPr lang="en-US" b="1" dirty="0" err="1" smtClean="0"/>
              <a:t>nhiều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Ex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00B050"/>
                </a:solidFill>
              </a:rPr>
              <a:t>Many</a:t>
            </a:r>
            <a:r>
              <a:rPr lang="en-US" dirty="0" smtClean="0"/>
              <a:t> people agree with me about it./ How </a:t>
            </a:r>
            <a:r>
              <a:rPr lang="en-US" dirty="0" smtClean="0">
                <a:solidFill>
                  <a:srgbClr val="00B050"/>
                </a:solidFill>
              </a:rPr>
              <a:t>many</a:t>
            </a:r>
            <a:r>
              <a:rPr lang="en-US" dirty="0" smtClean="0"/>
              <a:t> books have you got?</a:t>
            </a:r>
          </a:p>
          <a:p>
            <a:r>
              <a:rPr lang="en-US" dirty="0" smtClean="0"/>
              <a:t>     </a:t>
            </a:r>
            <a:r>
              <a:rPr lang="en-US" b="1" dirty="0" smtClean="0"/>
              <a:t>* </a:t>
            </a:r>
            <a:r>
              <a:rPr lang="en-US" b="1" dirty="0" smtClean="0">
                <a:solidFill>
                  <a:srgbClr val="FF0000"/>
                </a:solidFill>
              </a:rPr>
              <a:t>Much</a:t>
            </a:r>
            <a:r>
              <a:rPr lang="en-US" b="1" dirty="0" smtClean="0"/>
              <a:t> + </a:t>
            </a:r>
            <a:r>
              <a:rPr lang="en-US" b="1" dirty="0" err="1" smtClean="0"/>
              <a:t>Danh</a:t>
            </a:r>
            <a:r>
              <a:rPr lang="en-US" b="1" dirty="0" smtClean="0"/>
              <a:t> </a:t>
            </a:r>
            <a:r>
              <a:rPr lang="en-US" b="1" dirty="0" err="1" smtClean="0"/>
              <a:t>từ</a:t>
            </a:r>
            <a:r>
              <a:rPr lang="en-US" b="1" dirty="0" smtClean="0"/>
              <a:t> </a:t>
            </a:r>
            <a:r>
              <a:rPr lang="en-US" b="1" dirty="0" err="1" smtClean="0"/>
              <a:t>không</a:t>
            </a:r>
            <a:r>
              <a:rPr lang="en-US" b="1" dirty="0" smtClean="0"/>
              <a:t> </a:t>
            </a:r>
            <a:r>
              <a:rPr lang="en-US" b="1" dirty="0" err="1" smtClean="0"/>
              <a:t>đếm</a:t>
            </a:r>
            <a:r>
              <a:rPr lang="en-US" b="1" dirty="0" smtClean="0"/>
              <a:t> </a:t>
            </a:r>
            <a:r>
              <a:rPr lang="en-US" b="1" dirty="0" err="1" smtClean="0"/>
              <a:t>được</a:t>
            </a:r>
            <a:endParaRPr lang="en-US" b="1" dirty="0" smtClean="0"/>
          </a:p>
          <a:p>
            <a:r>
              <a:rPr lang="en-US" b="1" dirty="0" smtClean="0"/>
              <a:t>Ex</a:t>
            </a:r>
            <a:r>
              <a:rPr lang="en-US" dirty="0" smtClean="0"/>
              <a:t>: I have </a:t>
            </a:r>
            <a:r>
              <a:rPr lang="en-US" dirty="0" smtClean="0">
                <a:solidFill>
                  <a:srgbClr val="00B050"/>
                </a:solidFill>
              </a:rPr>
              <a:t>much</a:t>
            </a:r>
            <a:r>
              <a:rPr lang="en-US" dirty="0" smtClean="0"/>
              <a:t> difficulty in studying English./ How </a:t>
            </a:r>
            <a:r>
              <a:rPr lang="en-US" dirty="0" smtClean="0">
                <a:solidFill>
                  <a:srgbClr val="00B050"/>
                </a:solidFill>
              </a:rPr>
              <a:t>much</a:t>
            </a:r>
            <a:r>
              <a:rPr lang="en-US" dirty="0" smtClean="0"/>
              <a:t> water do you need?</a:t>
            </a:r>
          </a:p>
          <a:p>
            <a:r>
              <a:rPr lang="en-US" b="1" u="sng" dirty="0" smtClean="0"/>
              <a:t>Note</a:t>
            </a:r>
            <a:r>
              <a:rPr lang="en-US" dirty="0" smtClean="0"/>
              <a:t>: </a:t>
            </a:r>
            <a:r>
              <a:rPr lang="en-US" b="1" dirty="0" smtClean="0">
                <a:solidFill>
                  <a:srgbClr val="FF0000"/>
                </a:solidFill>
              </a:rPr>
              <a:t>Many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Much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b="1" dirty="0" err="1" smtClean="0"/>
              <a:t>câu</a:t>
            </a:r>
            <a:r>
              <a:rPr lang="en-US" b="1" dirty="0" smtClean="0"/>
              <a:t> </a:t>
            </a:r>
            <a:r>
              <a:rPr lang="en-US" b="1" dirty="0" err="1" smtClean="0"/>
              <a:t>hỏi</a:t>
            </a:r>
            <a:r>
              <a:rPr lang="en-US" b="1" dirty="0" smtClean="0"/>
              <a:t> </a:t>
            </a:r>
            <a:r>
              <a:rPr lang="en-US" b="1" dirty="0" err="1" smtClean="0"/>
              <a:t>và</a:t>
            </a:r>
            <a:r>
              <a:rPr lang="en-US" b="1" dirty="0" smtClean="0"/>
              <a:t> </a:t>
            </a:r>
            <a:r>
              <a:rPr lang="en-US" b="1" dirty="0" err="1" smtClean="0"/>
              <a:t>phủ</a:t>
            </a:r>
            <a:r>
              <a:rPr lang="en-US" b="1" dirty="0" smtClean="0"/>
              <a:t> </a:t>
            </a:r>
            <a:r>
              <a:rPr lang="en-US" b="1" dirty="0" err="1" smtClean="0"/>
              <a:t>định</a:t>
            </a:r>
            <a:r>
              <a:rPr lang="en-US" b="1" dirty="0" smtClean="0"/>
              <a:t>.</a:t>
            </a:r>
          </a:p>
          <a:p>
            <a:r>
              <a:rPr lang="en-US" dirty="0" smtClean="0"/>
              <a:t>          </a:t>
            </a:r>
            <a:r>
              <a:rPr lang="en-US" b="1" dirty="0" smtClean="0">
                <a:solidFill>
                  <a:srgbClr val="FF0000"/>
                </a:solidFill>
              </a:rPr>
              <a:t>A lot of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b="1" dirty="0" err="1" smtClean="0"/>
              <a:t>câu</a:t>
            </a:r>
            <a:r>
              <a:rPr lang="en-US" b="1" dirty="0" smtClean="0"/>
              <a:t> </a:t>
            </a:r>
            <a:r>
              <a:rPr lang="en-US" b="1" dirty="0" err="1" smtClean="0"/>
              <a:t>khẳng</a:t>
            </a:r>
            <a:r>
              <a:rPr lang="en-US" b="1" dirty="0" smtClean="0"/>
              <a:t> </a:t>
            </a:r>
            <a:r>
              <a:rPr lang="en-US" b="1" dirty="0" err="1" smtClean="0"/>
              <a:t>định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62400" y="1600200"/>
            <a:ext cx="495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    </a:t>
            </a:r>
            <a:r>
              <a:rPr lang="en-US" b="1" u="sng" dirty="0" err="1" smtClean="0"/>
              <a:t>Ngoại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lệ</a:t>
            </a:r>
            <a:r>
              <a:rPr lang="en-US" dirty="0" smtClean="0"/>
              <a:t>: *Good/ Better/ The best</a:t>
            </a:r>
          </a:p>
          <a:p>
            <a:r>
              <a:rPr lang="en-US" dirty="0" smtClean="0"/>
              <a:t>                                  *Bad/ Worse/ The worst</a:t>
            </a:r>
          </a:p>
          <a:p>
            <a:r>
              <a:rPr lang="en-US" dirty="0" smtClean="0"/>
              <a:t>                                  *Little/ Less/ The least</a:t>
            </a:r>
          </a:p>
          <a:p>
            <a:r>
              <a:rPr lang="en-US" dirty="0" smtClean="0"/>
              <a:t>                                  *Many, Much/ More/ The most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609600"/>
            <a:ext cx="8610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smtClean="0">
                <a:solidFill>
                  <a:srgbClr val="FF0000"/>
                </a:solidFill>
              </a:rPr>
              <a:t>REVISION:</a:t>
            </a:r>
          </a:p>
          <a:p>
            <a:r>
              <a:rPr lang="en-US" sz="2000" b="1" dirty="0" smtClean="0"/>
              <a:t>1/ SIMLPE PRESENT TENSE (</a:t>
            </a:r>
            <a:r>
              <a:rPr lang="en-US" sz="2000" b="1" dirty="0" err="1" smtClean="0"/>
              <a:t>Thì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hiện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tại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đơn</a:t>
            </a:r>
            <a:r>
              <a:rPr lang="en-US" sz="2000" b="1" dirty="0" smtClean="0"/>
              <a:t>)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(+) S + V + (s / </a:t>
            </a:r>
            <a:r>
              <a:rPr lang="en-US" b="1" dirty="0" err="1" smtClean="0">
                <a:solidFill>
                  <a:srgbClr val="FF0000"/>
                </a:solidFill>
              </a:rPr>
              <a:t>es</a:t>
            </a:r>
            <a:r>
              <a:rPr lang="en-US" b="1" dirty="0" smtClean="0">
                <a:solidFill>
                  <a:srgbClr val="FF0000"/>
                </a:solidFill>
              </a:rPr>
              <a:t>)          (-) S + do / does + not + V         (?) Do / Does + S + V ?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  * Adverbs of frequency: (</a:t>
            </a:r>
            <a:r>
              <a:rPr lang="en-US" b="1" dirty="0" err="1" smtClean="0">
                <a:solidFill>
                  <a:srgbClr val="0070C0"/>
                </a:solidFill>
              </a:rPr>
              <a:t>Trạng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từ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chỉ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sự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thường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xuyên</a:t>
            </a:r>
            <a:r>
              <a:rPr lang="en-US" b="1" dirty="0" smtClean="0">
                <a:solidFill>
                  <a:srgbClr val="0070C0"/>
                </a:solidFill>
              </a:rPr>
              <a:t>)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   *Always/ Usually/ Sometimes/ Often/ Never/ Every….</a:t>
            </a:r>
          </a:p>
          <a:p>
            <a:endParaRPr lang="en-US" b="1" dirty="0" smtClean="0">
              <a:solidFill>
                <a:srgbClr val="0070C0"/>
              </a:solidFill>
            </a:endParaRPr>
          </a:p>
          <a:p>
            <a:r>
              <a:rPr lang="en-US" sz="2000" b="1" dirty="0" smtClean="0"/>
              <a:t>2/ PRESENT CONTINUOUS TENSE: (</a:t>
            </a:r>
            <a:r>
              <a:rPr lang="en-US" sz="2000" b="1" dirty="0" err="1" smtClean="0"/>
              <a:t>Thì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hiện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tại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tiếp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diễn</a:t>
            </a:r>
            <a:r>
              <a:rPr lang="en-US" sz="2000" b="1" dirty="0" smtClean="0"/>
              <a:t>)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(+) S + am/ is/ are + </a:t>
            </a:r>
            <a:r>
              <a:rPr lang="en-US" b="1" dirty="0" err="1" smtClean="0">
                <a:solidFill>
                  <a:srgbClr val="FF0000"/>
                </a:solidFill>
              </a:rPr>
              <a:t>V+ing</a:t>
            </a:r>
            <a:r>
              <a:rPr lang="en-US" b="1" dirty="0" smtClean="0">
                <a:solidFill>
                  <a:srgbClr val="FF0000"/>
                </a:solidFill>
              </a:rPr>
              <a:t>     (-) S + am/ is/ are + not + </a:t>
            </a:r>
            <a:r>
              <a:rPr lang="en-US" b="1" dirty="0" err="1" smtClean="0">
                <a:solidFill>
                  <a:srgbClr val="FF0000"/>
                </a:solidFill>
              </a:rPr>
              <a:t>V+ing</a:t>
            </a:r>
            <a:r>
              <a:rPr lang="en-US" b="1" dirty="0" smtClean="0">
                <a:solidFill>
                  <a:srgbClr val="FF0000"/>
                </a:solidFill>
              </a:rPr>
              <a:t>     (?) Is/ Are + S + V +</a:t>
            </a:r>
            <a:r>
              <a:rPr lang="en-US" b="1" dirty="0" err="1" smtClean="0">
                <a:solidFill>
                  <a:srgbClr val="FF0000"/>
                </a:solidFill>
              </a:rPr>
              <a:t>ing</a:t>
            </a:r>
            <a:r>
              <a:rPr lang="en-US" b="1" dirty="0" smtClean="0">
                <a:solidFill>
                  <a:srgbClr val="FF0000"/>
                </a:solidFill>
              </a:rPr>
              <a:t> ?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  *Adverbs: Now/ At the moment/ At present…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  *Imperative: Look/ Listen/ Hurry up…</a:t>
            </a:r>
          </a:p>
          <a:p>
            <a:endParaRPr lang="en-US" b="1" dirty="0" smtClean="0">
              <a:solidFill>
                <a:srgbClr val="7030A0"/>
              </a:solidFill>
            </a:endParaRPr>
          </a:p>
          <a:p>
            <a:r>
              <a:rPr lang="en-US" b="1" dirty="0" smtClean="0"/>
              <a:t>3/ a/SIMLPE FUTURE TENSE: (</a:t>
            </a:r>
            <a:r>
              <a:rPr lang="en-US" b="1" dirty="0" err="1" smtClean="0"/>
              <a:t>Thì</a:t>
            </a:r>
            <a:r>
              <a:rPr lang="en-US" b="1" dirty="0" smtClean="0"/>
              <a:t> </a:t>
            </a:r>
            <a:r>
              <a:rPr lang="en-US" b="1" dirty="0" err="1" smtClean="0"/>
              <a:t>tương</a:t>
            </a:r>
            <a:r>
              <a:rPr lang="en-US" b="1" dirty="0" smtClean="0"/>
              <a:t> </a:t>
            </a:r>
            <a:r>
              <a:rPr lang="en-US" b="1" dirty="0" err="1" smtClean="0"/>
              <a:t>lai</a:t>
            </a:r>
            <a:r>
              <a:rPr lang="en-US" b="1" dirty="0" smtClean="0"/>
              <a:t> </a:t>
            </a:r>
            <a:r>
              <a:rPr lang="en-US" b="1" dirty="0" err="1" smtClean="0"/>
              <a:t>đơn</a:t>
            </a:r>
            <a:r>
              <a:rPr lang="en-US" b="1" dirty="0" smtClean="0"/>
              <a:t>)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(+) S + will + V          (-) S + will + not + V          (?) Will + S + V …?</a:t>
            </a:r>
          </a:p>
          <a:p>
            <a:r>
              <a:rPr lang="en-US" b="1" dirty="0" smtClean="0"/>
              <a:t>     b/Near Future (</a:t>
            </a:r>
            <a:r>
              <a:rPr lang="en-US" b="1" dirty="0" err="1" smtClean="0"/>
              <a:t>Tương</a:t>
            </a:r>
            <a:r>
              <a:rPr lang="en-US" b="1" dirty="0" smtClean="0"/>
              <a:t> </a:t>
            </a:r>
            <a:r>
              <a:rPr lang="en-US" b="1" dirty="0" err="1" smtClean="0"/>
              <a:t>lai</a:t>
            </a:r>
            <a:r>
              <a:rPr lang="en-US" b="1" dirty="0" smtClean="0"/>
              <a:t> </a:t>
            </a:r>
            <a:r>
              <a:rPr lang="en-US" b="1" dirty="0" err="1" smtClean="0"/>
              <a:t>gần</a:t>
            </a:r>
            <a:r>
              <a:rPr lang="en-US" b="1" dirty="0" smtClean="0"/>
              <a:t>)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(+) S + be + going to + V        (-) S + be not + going to + V          (?) Be + S + going to + V…?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*Adverbs: Next month/ Year/ Week, Tomorrow, Soon…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81534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/>
              <a:t>Tuần</a:t>
            </a:r>
            <a:r>
              <a:rPr lang="en-US" sz="3200" b="1" u="sng" dirty="0" smtClean="0"/>
              <a:t> 1</a:t>
            </a:r>
            <a:r>
              <a:rPr lang="en-US" sz="3200" b="1" dirty="0" smtClean="0"/>
              <a:t>: </a:t>
            </a:r>
            <a:r>
              <a:rPr lang="en-US" sz="3200" b="1" dirty="0" err="1" smtClean="0"/>
              <a:t>Tiết</a:t>
            </a:r>
            <a:r>
              <a:rPr lang="en-US" sz="3200" b="1" dirty="0" smtClean="0"/>
              <a:t> 1</a:t>
            </a:r>
          </a:p>
          <a:p>
            <a:r>
              <a:rPr lang="en-US" dirty="0" smtClean="0"/>
              <a:t>                                                   </a:t>
            </a:r>
            <a:r>
              <a:rPr lang="en-US" sz="2800" b="1" u="sng" dirty="0" smtClean="0">
                <a:solidFill>
                  <a:srgbClr val="FF0000"/>
                </a:solidFill>
              </a:rPr>
              <a:t>ÔN TẬP ĐẦU NĂM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762000"/>
            <a:ext cx="9144000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lang="en-US" sz="2400" b="1" u="sng" dirty="0" smtClean="0">
                <a:latin typeface="Calibri"/>
                <a:ea typeface="Times New Roman" pitchFamily="18" charset="0"/>
                <a:cs typeface="Arial" pitchFamily="34" charset="0"/>
              </a:rPr>
              <a:t>A</a:t>
            </a:r>
            <a:r>
              <a:rPr lang="en-US" sz="2400" b="1" u="sng" dirty="0" smtClean="0">
                <a:ea typeface="Times New Roman" pitchFamily="18" charset="0"/>
                <a:cs typeface="Arial" pitchFamily="34" charset="0"/>
              </a:rPr>
              <a:t>/ </a:t>
            </a:r>
            <a:r>
              <a:rPr lang="en-US" sz="2400" b="1" u="sng" dirty="0" err="1" smtClean="0">
                <a:ea typeface="Times New Roman" pitchFamily="18" charset="0"/>
                <a:cs typeface="Arial" pitchFamily="34" charset="0"/>
              </a:rPr>
              <a:t>Bài</a:t>
            </a:r>
            <a:r>
              <a:rPr lang="en-US" sz="2400" b="1" u="sng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u="sng" dirty="0" err="1" smtClean="0">
                <a:ea typeface="Times New Roman" pitchFamily="18" charset="0"/>
                <a:cs typeface="Arial" pitchFamily="34" charset="0"/>
              </a:rPr>
              <a:t>tập</a:t>
            </a:r>
            <a:r>
              <a:rPr lang="en-US" sz="2400" b="1" u="sng" dirty="0" smtClean="0">
                <a:ea typeface="Times New Roman" pitchFamily="18" charset="0"/>
                <a:cs typeface="Arial" pitchFamily="34" charset="0"/>
              </a:rPr>
              <a:t>  </a:t>
            </a:r>
            <a:r>
              <a:rPr lang="en-US" sz="2400" b="1" u="sng" dirty="0" err="1" smtClean="0">
                <a:ea typeface="Times New Roman" pitchFamily="18" charset="0"/>
                <a:cs typeface="Arial" pitchFamily="34" charset="0"/>
              </a:rPr>
              <a:t>thì</a:t>
            </a:r>
            <a:r>
              <a:rPr lang="en-US" sz="2400" b="1" u="sng" dirty="0" smtClean="0">
                <a:ea typeface="Times New Roman" pitchFamily="18" charset="0"/>
                <a:cs typeface="Arial" pitchFamily="34" charset="0"/>
              </a:rPr>
              <a:t>  </a:t>
            </a:r>
            <a:r>
              <a:rPr lang="en-US" sz="2400" b="1" u="sng" dirty="0" err="1" smtClean="0">
                <a:ea typeface="Times New Roman" pitchFamily="18" charset="0"/>
                <a:cs typeface="Arial" pitchFamily="34" charset="0"/>
              </a:rPr>
              <a:t>Hiện</a:t>
            </a:r>
            <a:r>
              <a:rPr lang="en-US" sz="2400" b="1" u="sng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u="sng" dirty="0" err="1" smtClean="0">
                <a:ea typeface="Times New Roman" pitchFamily="18" charset="0"/>
                <a:cs typeface="Arial" pitchFamily="34" charset="0"/>
              </a:rPr>
              <a:t>Tại</a:t>
            </a:r>
            <a:r>
              <a:rPr lang="en-US" sz="2400" b="1" u="sng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u="sng" dirty="0" err="1" smtClean="0">
                <a:ea typeface="Times New Roman" pitchFamily="18" charset="0"/>
                <a:cs typeface="Arial" pitchFamily="34" charset="0"/>
              </a:rPr>
              <a:t>Đơn</a:t>
            </a:r>
            <a:r>
              <a:rPr lang="en-US" sz="2400" b="1" u="sng" dirty="0" smtClean="0">
                <a:ea typeface="Times New Roman" pitchFamily="18" charset="0"/>
                <a:cs typeface="Arial" pitchFamily="34" charset="0"/>
              </a:rPr>
              <a:t> / </a:t>
            </a:r>
            <a:r>
              <a:rPr lang="en-US" sz="2400" b="1" u="sng" dirty="0" err="1" smtClean="0">
                <a:ea typeface="Times New Roman" pitchFamily="18" charset="0"/>
                <a:cs typeface="Arial" pitchFamily="34" charset="0"/>
              </a:rPr>
              <a:t>Hiện</a:t>
            </a:r>
            <a:r>
              <a:rPr lang="en-US" sz="2400" b="1" u="sng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u="sng" dirty="0" err="1" smtClean="0">
                <a:ea typeface="Times New Roman" pitchFamily="18" charset="0"/>
                <a:cs typeface="Arial" pitchFamily="34" charset="0"/>
              </a:rPr>
              <a:t>tại</a:t>
            </a:r>
            <a:r>
              <a:rPr lang="en-US" sz="2400" b="1" u="sng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u="sng" dirty="0" err="1" smtClean="0">
                <a:ea typeface="Times New Roman" pitchFamily="18" charset="0"/>
                <a:cs typeface="Arial" pitchFamily="34" charset="0"/>
              </a:rPr>
              <a:t>tiếp</a:t>
            </a:r>
            <a:r>
              <a:rPr lang="en-US" sz="2400" b="1" u="sng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u="sng" dirty="0" err="1" smtClean="0">
                <a:ea typeface="Times New Roman" pitchFamily="18" charset="0"/>
                <a:cs typeface="Arial" pitchFamily="34" charset="0"/>
              </a:rPr>
              <a:t>diễn</a:t>
            </a:r>
            <a:r>
              <a:rPr lang="en-US" sz="2400" b="1" u="sng" dirty="0" smtClean="0">
                <a:ea typeface="Times New Roman" pitchFamily="18" charset="0"/>
                <a:cs typeface="Arial" pitchFamily="34" charset="0"/>
              </a:rPr>
              <a:t>:</a:t>
            </a:r>
            <a:endParaRPr kumimoji="0" lang="en-US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Where ______you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(live)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_______? I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(live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________in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Duong town.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What he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(do)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_____________now? He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(water)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__________flowers in the garden.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What _________she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(do)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________? She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(be)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__________a teacher.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Where ___________you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(be)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from?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 At the moment, my sisters (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play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)_________volleyball and my brother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(play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___________soccer.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6. it is 9.00; my family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(watch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)_____________TV.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7. In the summer, I usually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(go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)__________to the park with my friends, and in the spring, we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(have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________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Holiday; I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(be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)______happy because I always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(visit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___________my grandparents.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8. _________your father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(go)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_________to work by bus?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9. How __________your sister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(go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)__________to school?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10. What time ____________they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(get up)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_____________?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11. What _________they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(do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)___________in the winter?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12. Today, we (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have)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___________English class.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13. Her favorite subject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(be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)____________English.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14. Now, my brother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(like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)___________eating bananas.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15. Look! A man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(call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)____________you.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304800"/>
            <a:ext cx="8763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u="sng" dirty="0" smtClean="0">
                <a:ea typeface="Times New Roman" pitchFamily="18" charset="0"/>
                <a:cs typeface="Arial" pitchFamily="34" charset="0"/>
              </a:rPr>
              <a:t>B/ </a:t>
            </a:r>
            <a:r>
              <a:rPr lang="en-US" sz="2400" b="1" u="sng" dirty="0" err="1" smtClean="0">
                <a:ea typeface="Times New Roman" pitchFamily="18" charset="0"/>
                <a:cs typeface="Arial" pitchFamily="34" charset="0"/>
              </a:rPr>
              <a:t>Hiện</a:t>
            </a:r>
            <a:r>
              <a:rPr lang="en-US" sz="2400" b="1" u="sng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u="sng" dirty="0" err="1" smtClean="0">
                <a:ea typeface="Times New Roman" pitchFamily="18" charset="0"/>
                <a:cs typeface="Arial" pitchFamily="34" charset="0"/>
              </a:rPr>
              <a:t>Tại</a:t>
            </a:r>
            <a:r>
              <a:rPr lang="en-US" sz="2400" b="1" u="sng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u="sng" dirty="0" err="1" smtClean="0">
                <a:ea typeface="Times New Roman" pitchFamily="18" charset="0"/>
                <a:cs typeface="Arial" pitchFamily="34" charset="0"/>
              </a:rPr>
              <a:t>Đơn</a:t>
            </a:r>
            <a:r>
              <a:rPr lang="en-US" sz="2400" b="1" u="sng" dirty="0" smtClean="0">
                <a:ea typeface="Times New Roman" pitchFamily="18" charset="0"/>
                <a:cs typeface="Arial" pitchFamily="34" charset="0"/>
              </a:rPr>
              <a:t> / </a:t>
            </a:r>
            <a:r>
              <a:rPr lang="en-US" sz="2400" b="1" u="sng" dirty="0" err="1" smtClean="0">
                <a:ea typeface="Times New Roman" pitchFamily="18" charset="0"/>
                <a:cs typeface="Arial" pitchFamily="34" charset="0"/>
              </a:rPr>
              <a:t>Hiện</a:t>
            </a:r>
            <a:r>
              <a:rPr lang="en-US" sz="2400" b="1" u="sng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u="sng" dirty="0" err="1" smtClean="0">
                <a:ea typeface="Times New Roman" pitchFamily="18" charset="0"/>
                <a:cs typeface="Arial" pitchFamily="34" charset="0"/>
              </a:rPr>
              <a:t>Tại</a:t>
            </a:r>
            <a:r>
              <a:rPr lang="en-US" sz="2400" b="1" u="sng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u="sng" dirty="0" err="1" smtClean="0">
                <a:ea typeface="Times New Roman" pitchFamily="18" charset="0"/>
                <a:cs typeface="Arial" pitchFamily="34" charset="0"/>
              </a:rPr>
              <a:t>Tiếp</a:t>
            </a:r>
            <a:r>
              <a:rPr lang="en-US" sz="2400" b="1" u="sng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u="sng" dirty="0" err="1" smtClean="0">
                <a:ea typeface="Times New Roman" pitchFamily="18" charset="0"/>
                <a:cs typeface="Arial" pitchFamily="34" charset="0"/>
              </a:rPr>
              <a:t>Diễn</a:t>
            </a:r>
            <a:r>
              <a:rPr lang="en-US" sz="2400" b="1" u="sng" dirty="0" smtClean="0">
                <a:ea typeface="Times New Roman" pitchFamily="18" charset="0"/>
                <a:cs typeface="Arial" pitchFamily="34" charset="0"/>
              </a:rPr>
              <a:t>/ </a:t>
            </a:r>
            <a:r>
              <a:rPr lang="en-US" sz="2400" b="1" u="sng" dirty="0" err="1" smtClean="0">
                <a:ea typeface="Times New Roman" pitchFamily="18" charset="0"/>
                <a:cs typeface="Arial" pitchFamily="34" charset="0"/>
              </a:rPr>
              <a:t>Tương</a:t>
            </a:r>
            <a:r>
              <a:rPr lang="en-US" sz="2400" b="1" u="sng" dirty="0" smtClean="0">
                <a:ea typeface="Times New Roman" pitchFamily="18" charset="0"/>
                <a:cs typeface="Arial" pitchFamily="34" charset="0"/>
              </a:rPr>
              <a:t>  Lai </a:t>
            </a:r>
            <a:r>
              <a:rPr lang="en-US" sz="2400" b="1" u="sng" dirty="0" err="1" smtClean="0">
                <a:ea typeface="Times New Roman" pitchFamily="18" charset="0"/>
                <a:cs typeface="Arial" pitchFamily="34" charset="0"/>
              </a:rPr>
              <a:t>Gần</a:t>
            </a:r>
            <a:r>
              <a:rPr lang="en-US" sz="2400" b="1" u="sng" dirty="0" smtClean="0">
                <a:ea typeface="Times New Roman" pitchFamily="18" charset="0"/>
                <a:cs typeface="Arial" pitchFamily="34" charset="0"/>
              </a:rPr>
              <a:t>:</a:t>
            </a:r>
            <a:endParaRPr kumimoji="0" lang="en-US" sz="2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The meeting _______________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(take)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place at 6 p.m.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I'm afraid I _______________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(not / be)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able to come tomorrow.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Because of the train strike, the meeting _______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(not / take)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place at 9 o'clock.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According to the weather forecast, it ___________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(not / snow)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tomorrow.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 _______________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(they / come)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tomorrow?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6. When ____________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(you / get)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back?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7. If you lose your job, what ____________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(you / do)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8. In your opinion, _______________ (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she / be)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good teacher?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9. What time _______________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(the sun / set)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today?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10. ___________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(she / get)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the job, do you think?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11. _______________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(David / be)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at home this evening?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12. What ______________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(the weather / be)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like tomorrow?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13. There’s someone at the door, _____________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(you / get)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it?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14. How _________________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(he / get)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here?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15. ______________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(they / come)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tomorrow?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" y="457200"/>
            <a:ext cx="8763000" cy="5847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9144000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ĐÁP ÁN 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Bài</a:t>
            </a:r>
            <a:r>
              <a:rPr kumimoji="0" lang="en-US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tập</a:t>
            </a:r>
            <a:r>
              <a:rPr kumimoji="0" lang="en-US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A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1. 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Do, live, live.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2. What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is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he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doing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now? He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is watering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flowers in the garden.</a:t>
            </a:r>
            <a:b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3. What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does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 she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? She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 a teacher.</a:t>
            </a:r>
            <a:b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4. Where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are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 you from?</a:t>
            </a:r>
            <a:b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5. 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are playing, is playing.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6. 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is watching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</a:t>
            </a:r>
            <a:b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7. 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go, have, am, visit.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8. 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Does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 your father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go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 to work by bus?</a:t>
            </a:r>
            <a:b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9. How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does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 your sister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go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 to school?</a:t>
            </a:r>
            <a:b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10. What time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 they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get up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?</a:t>
            </a:r>
            <a:b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11. What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 they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 in the winter?</a:t>
            </a:r>
            <a:b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12. 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have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13. 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14. 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likes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 (*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Lưu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ý: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Tuy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là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trong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câu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có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“now”-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dấu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hiệu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của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hiện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tại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tiếp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diễn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nhưng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không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được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chia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động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từ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“ like “ 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thành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dạng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V-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nên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phải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dùng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thì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hiện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tại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đơn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trong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trường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hợp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này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).</a:t>
            </a:r>
            <a:b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15. 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is calling.</a:t>
            </a: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herit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herit"/>
                <a:ea typeface="Times New Roman" pitchFamily="18" charset="0"/>
                <a:cs typeface="Arial" pitchFamily="34" charset="0"/>
              </a:rPr>
            </a:b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herit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herit"/>
                <a:ea typeface="Times New Roman" pitchFamily="18" charset="0"/>
                <a:cs typeface="Arial" pitchFamily="34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9144000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lang="en-US" sz="3200" b="1" i="1" u="sng" dirty="0" err="1" smtClean="0">
                <a:cs typeface="Arial" pitchFamily="34" charset="0"/>
              </a:rPr>
              <a:t>Đáp</a:t>
            </a:r>
            <a:r>
              <a:rPr lang="en-US" sz="3200" b="1" i="1" u="sng" dirty="0" smtClean="0">
                <a:cs typeface="Arial" pitchFamily="34" charset="0"/>
              </a:rPr>
              <a:t> </a:t>
            </a:r>
            <a:r>
              <a:rPr lang="en-US" sz="3200" b="1" i="1" u="sng" dirty="0" err="1" smtClean="0">
                <a:cs typeface="Arial" pitchFamily="34" charset="0"/>
              </a:rPr>
              <a:t>án</a:t>
            </a:r>
            <a:r>
              <a:rPr lang="en-US" sz="3200" b="1" i="1" u="sng" dirty="0" smtClean="0">
                <a:cs typeface="Arial" pitchFamily="34" charset="0"/>
              </a:rPr>
              <a:t> </a:t>
            </a:r>
            <a:r>
              <a:rPr lang="en-US" sz="3200" b="1" i="1" u="sng" dirty="0" err="1" smtClean="0">
                <a:cs typeface="Arial" pitchFamily="34" charset="0"/>
              </a:rPr>
              <a:t>bài</a:t>
            </a:r>
            <a:r>
              <a:rPr lang="en-US" sz="3200" b="1" i="1" u="sng" dirty="0" smtClean="0">
                <a:cs typeface="Arial" pitchFamily="34" charset="0"/>
              </a:rPr>
              <a:t> </a:t>
            </a:r>
            <a:r>
              <a:rPr lang="en-US" sz="3200" b="1" i="1" u="sng" dirty="0" err="1" smtClean="0">
                <a:cs typeface="Arial" pitchFamily="34" charset="0"/>
              </a:rPr>
              <a:t>tập</a:t>
            </a:r>
            <a:r>
              <a:rPr lang="en-US" sz="3200" b="1" i="1" u="sng" dirty="0" smtClean="0">
                <a:cs typeface="Arial" pitchFamily="34" charset="0"/>
              </a:rPr>
              <a:t> B</a:t>
            </a:r>
            <a:endParaRPr kumimoji="0" lang="en-US" sz="32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is going to take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am not going to be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isn’t going to take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isn’t going to snow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Are they going to come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tomorrow?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When 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are you going to get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back?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If you lose your job, what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are you going to do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?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In your opinion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 she is going to be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 good teacher?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What time 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is the sun going to set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today?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Is she going to get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the job, do you think?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Is David going to be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at home this evening?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What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is the weather going to be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 like tomorrow?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There’s someone at the door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, are you getting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it?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How 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does he get 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here?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Are they going to come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tomorrow?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33400" y="0"/>
            <a:ext cx="8305800" cy="65864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  </a:t>
            </a:r>
            <a:r>
              <a:rPr lang="en-US" sz="2800" b="1" u="sng" dirty="0" smtClean="0">
                <a:cs typeface="Arial" pitchFamily="34" charset="0"/>
              </a:rPr>
              <a:t>C</a:t>
            </a:r>
            <a:r>
              <a:rPr kumimoji="0" lang="en-US" sz="2800" b="1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/ REWRITE:</a:t>
            </a:r>
            <a:endParaRPr kumimoji="0" lang="en-US" sz="28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1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. My sister walks to the supermarket.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My sister goes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……………………………………………………………………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2. There are many flowers in our garden.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Our garden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………………………………………………………………………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3. Does your father cycle to work?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Does your father get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……………………………………………………………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4. The garden is behind Nam’s classroom.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Nam’s classroom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…………………………………………………………………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5. Tom drives to work every morning.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Tom travels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………………………………………………………………………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6. There are four people in her family.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Her family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…………………………………………………………………………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7. My house is behind the hotel.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The hotel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………………………………………………………………………….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8. Does your class have twenty - five students?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Are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…………………………………………………………………………………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9. He goes to work at seven fifteen.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He goes to work at 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………………………………………………………………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10. The drug store is to the right of the bakery.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The bakery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…………………………………………………………………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76200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rgbClr val="FF0000"/>
                </a:solidFill>
              </a:rPr>
              <a:t>ĐÁP ÁN BÀI TẬP C</a:t>
            </a:r>
            <a:r>
              <a:rPr lang="en-US" b="1" dirty="0" smtClean="0"/>
              <a:t>:</a:t>
            </a:r>
          </a:p>
          <a:p>
            <a:r>
              <a:rPr lang="en-US" sz="3200" dirty="0" smtClean="0"/>
              <a:t>1/ ….. on foot to the supermarket.</a:t>
            </a:r>
          </a:p>
          <a:p>
            <a:r>
              <a:rPr lang="en-US" sz="3200" dirty="0" smtClean="0"/>
              <a:t>2/ ….. has many flowers.</a:t>
            </a:r>
          </a:p>
          <a:p>
            <a:r>
              <a:rPr lang="en-US" sz="3200" dirty="0" smtClean="0"/>
              <a:t>3/ ….. to work by bicycle.</a:t>
            </a:r>
          </a:p>
          <a:p>
            <a:r>
              <a:rPr lang="en-US" sz="3200" dirty="0" smtClean="0"/>
              <a:t>4/ ….. is in front of the garden.</a:t>
            </a:r>
          </a:p>
          <a:p>
            <a:r>
              <a:rPr lang="en-US" sz="3200" dirty="0" smtClean="0"/>
              <a:t>5/ ….. to the work by car every morning.</a:t>
            </a:r>
          </a:p>
          <a:p>
            <a:r>
              <a:rPr lang="en-US" sz="3200" dirty="0" smtClean="0"/>
              <a:t>6/ ….. has 4 people.</a:t>
            </a:r>
          </a:p>
          <a:p>
            <a:r>
              <a:rPr lang="en-US" sz="3200" dirty="0" smtClean="0"/>
              <a:t>7/ ….. is in front of my house.</a:t>
            </a:r>
          </a:p>
          <a:p>
            <a:r>
              <a:rPr lang="en-US" sz="3200" dirty="0" smtClean="0"/>
              <a:t>8/ ….. there 25 students in your class.</a:t>
            </a:r>
          </a:p>
          <a:p>
            <a:r>
              <a:rPr lang="en-US" sz="3200" dirty="0" smtClean="0"/>
              <a:t>9/ ….. quarter past seven.</a:t>
            </a:r>
          </a:p>
          <a:p>
            <a:r>
              <a:rPr lang="en-US" sz="3200" dirty="0" smtClean="0"/>
              <a:t>10/ … is to the left of the drug store.</a:t>
            </a:r>
          </a:p>
          <a:p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D:\về trường 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63700"/>
            <a:ext cx="9144000" cy="51943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819400" y="838200"/>
            <a:ext cx="342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  </a:t>
            </a:r>
            <a:r>
              <a:rPr lang="en-US" sz="4800" b="1" u="sng" dirty="0" smtClean="0"/>
              <a:t>UNIT ONE</a:t>
            </a:r>
            <a:endParaRPr lang="en-US" sz="4800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2286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TiẾT</a:t>
            </a:r>
            <a:r>
              <a:rPr lang="en-US" sz="2800" b="1" dirty="0" smtClean="0"/>
              <a:t> 2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</TotalTime>
  <Words>2582</Words>
  <Application>Microsoft Office PowerPoint</Application>
  <PresentationFormat>On-screen Show (4:3)</PresentationFormat>
  <Paragraphs>287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95</cp:revision>
  <dcterms:created xsi:type="dcterms:W3CDTF">2021-08-23T11:46:19Z</dcterms:created>
  <dcterms:modified xsi:type="dcterms:W3CDTF">2021-09-11T03:01:18Z</dcterms:modified>
</cp:coreProperties>
</file>